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7" r:id="rId2"/>
    <p:sldId id="258" r:id="rId3"/>
    <p:sldId id="259" r:id="rId4"/>
    <p:sldId id="260" r:id="rId5"/>
    <p:sldId id="261" r:id="rId6"/>
    <p:sldId id="270" r:id="rId7"/>
    <p:sldId id="262" r:id="rId8"/>
    <p:sldId id="263" r:id="rId9"/>
    <p:sldId id="264" r:id="rId10"/>
    <p:sldId id="265" r:id="rId11"/>
    <p:sldId id="277" r:id="rId12"/>
    <p:sldId id="266" r:id="rId13"/>
    <p:sldId id="276" r:id="rId14"/>
    <p:sldId id="267" r:id="rId15"/>
    <p:sldId id="268" r:id="rId16"/>
    <p:sldId id="271" r:id="rId17"/>
    <p:sldId id="273" r:id="rId18"/>
    <p:sldId id="274" r:id="rId19"/>
    <p:sldId id="272"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E7939F-4017-42C2-B6E6-E9005D0E9AE7}" v="1210" dt="2024-03-12T23:00:54.430"/>
    <p1510:client id="{FD78D655-9353-944C-AC89-EC890609EDD9}" v="2199" dt="2024-03-12T23:00:20.2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34284B-1650-E243-9B36-EB62A1597864}" type="datetimeFigureOut">
              <a:rPr lang="en-US" smtClean="0"/>
              <a:t>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D5C855-C525-5141-B770-420C4F5F02F5}" type="slidenum">
              <a:rPr lang="en-US" smtClean="0"/>
              <a:t>‹Nº›</a:t>
            </a:fld>
            <a:endParaRPr lang="en-US"/>
          </a:p>
        </p:txBody>
      </p:sp>
    </p:spTree>
    <p:extLst>
      <p:ext uri="{BB962C8B-B14F-4D97-AF65-F5344CB8AC3E}">
        <p14:creationId xmlns:p14="http://schemas.microsoft.com/office/powerpoint/2010/main" val="1787617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0075-D7C2-70C7-CF65-2590A7C1B18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E731FDB-E61B-6D83-0D49-A9D7FED67E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632EF5E-D973-8458-32C2-F7DA2684F50D}"/>
              </a:ext>
            </a:extLst>
          </p:cNvPr>
          <p:cNvSpPr>
            <a:spLocks noGrp="1"/>
          </p:cNvSpPr>
          <p:nvPr>
            <p:ph type="dt" sz="half" idx="10"/>
          </p:nvPr>
        </p:nvSpPr>
        <p:spPr/>
        <p:txBody>
          <a:bodyPr/>
          <a:lstStyle/>
          <a:p>
            <a:fld id="{83FFC10C-59D9-C345-B8CE-EC0F4BE8A3CE}" type="datetimeFigureOut">
              <a:rPr lang="en-US" smtClean="0"/>
              <a:t>3/12/2024</a:t>
            </a:fld>
            <a:endParaRPr lang="en-US"/>
          </a:p>
        </p:txBody>
      </p:sp>
      <p:sp>
        <p:nvSpPr>
          <p:cNvPr id="5" name="Footer Placeholder 4">
            <a:extLst>
              <a:ext uri="{FF2B5EF4-FFF2-40B4-BE49-F238E27FC236}">
                <a16:creationId xmlns:a16="http://schemas.microsoft.com/office/drawing/2014/main" id="{CA066CF5-FB6D-E581-CC54-28C7F1384E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8D078-57B6-6857-F4A3-C2CFC3B10F20}"/>
              </a:ext>
            </a:extLst>
          </p:cNvPr>
          <p:cNvSpPr>
            <a:spLocks noGrp="1"/>
          </p:cNvSpPr>
          <p:nvPr>
            <p:ph type="sldNum" sz="quarter" idx="12"/>
          </p:nvPr>
        </p:nvSpPr>
        <p:spPr/>
        <p:txBody>
          <a:bodyPr/>
          <a:lstStyle/>
          <a:p>
            <a:fld id="{1999539F-737D-0F46-B8BE-29986CE6B5E4}" type="slidenum">
              <a:rPr lang="en-US" smtClean="0"/>
              <a:t>‹Nº›</a:t>
            </a:fld>
            <a:endParaRPr lang="en-US"/>
          </a:p>
        </p:txBody>
      </p:sp>
    </p:spTree>
    <p:extLst>
      <p:ext uri="{BB962C8B-B14F-4D97-AF65-F5344CB8AC3E}">
        <p14:creationId xmlns:p14="http://schemas.microsoft.com/office/powerpoint/2010/main" val="1700405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1F3F-FEA9-0969-F342-9191D448D8B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D7CD182-EC9D-386D-7926-E31953E9BAE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A2776B4-E730-A027-F921-599CFE847164}"/>
              </a:ext>
            </a:extLst>
          </p:cNvPr>
          <p:cNvSpPr>
            <a:spLocks noGrp="1"/>
          </p:cNvSpPr>
          <p:nvPr>
            <p:ph type="dt" sz="half" idx="10"/>
          </p:nvPr>
        </p:nvSpPr>
        <p:spPr/>
        <p:txBody>
          <a:bodyPr/>
          <a:lstStyle/>
          <a:p>
            <a:fld id="{83FFC10C-59D9-C345-B8CE-EC0F4BE8A3CE}" type="datetimeFigureOut">
              <a:rPr lang="en-US" smtClean="0"/>
              <a:t>3/12/2024</a:t>
            </a:fld>
            <a:endParaRPr lang="en-US"/>
          </a:p>
        </p:txBody>
      </p:sp>
      <p:sp>
        <p:nvSpPr>
          <p:cNvPr id="5" name="Footer Placeholder 4">
            <a:extLst>
              <a:ext uri="{FF2B5EF4-FFF2-40B4-BE49-F238E27FC236}">
                <a16:creationId xmlns:a16="http://schemas.microsoft.com/office/drawing/2014/main" id="{FC7B2A26-FDB3-8CFA-CD1D-21B20E87A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C97DBE-89A3-FCE3-F467-4BCAF21317FA}"/>
              </a:ext>
            </a:extLst>
          </p:cNvPr>
          <p:cNvSpPr>
            <a:spLocks noGrp="1"/>
          </p:cNvSpPr>
          <p:nvPr>
            <p:ph type="sldNum" sz="quarter" idx="12"/>
          </p:nvPr>
        </p:nvSpPr>
        <p:spPr/>
        <p:txBody>
          <a:bodyPr/>
          <a:lstStyle/>
          <a:p>
            <a:fld id="{1999539F-737D-0F46-B8BE-29986CE6B5E4}" type="slidenum">
              <a:rPr lang="en-US" smtClean="0"/>
              <a:t>‹Nº›</a:t>
            </a:fld>
            <a:endParaRPr lang="en-US"/>
          </a:p>
        </p:txBody>
      </p:sp>
    </p:spTree>
    <p:extLst>
      <p:ext uri="{BB962C8B-B14F-4D97-AF65-F5344CB8AC3E}">
        <p14:creationId xmlns:p14="http://schemas.microsoft.com/office/powerpoint/2010/main" val="2058738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A9E6AC-13A6-9919-4042-BEF839EC82D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DB2BAED-B0ED-961B-FF6A-A3DFE502783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50A7D60-A534-4F8C-AD57-DEE598C94AAE}"/>
              </a:ext>
            </a:extLst>
          </p:cNvPr>
          <p:cNvSpPr>
            <a:spLocks noGrp="1"/>
          </p:cNvSpPr>
          <p:nvPr>
            <p:ph type="dt" sz="half" idx="10"/>
          </p:nvPr>
        </p:nvSpPr>
        <p:spPr/>
        <p:txBody>
          <a:bodyPr/>
          <a:lstStyle/>
          <a:p>
            <a:fld id="{83FFC10C-59D9-C345-B8CE-EC0F4BE8A3CE}" type="datetimeFigureOut">
              <a:rPr lang="en-US" smtClean="0"/>
              <a:t>3/12/2024</a:t>
            </a:fld>
            <a:endParaRPr lang="en-US"/>
          </a:p>
        </p:txBody>
      </p:sp>
      <p:sp>
        <p:nvSpPr>
          <p:cNvPr id="5" name="Footer Placeholder 4">
            <a:extLst>
              <a:ext uri="{FF2B5EF4-FFF2-40B4-BE49-F238E27FC236}">
                <a16:creationId xmlns:a16="http://schemas.microsoft.com/office/drawing/2014/main" id="{492E85DC-A0DD-A881-2FF3-E2B55F1CF3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487F7D-2A1D-4D2B-C4CE-488CFD95828D}"/>
              </a:ext>
            </a:extLst>
          </p:cNvPr>
          <p:cNvSpPr>
            <a:spLocks noGrp="1"/>
          </p:cNvSpPr>
          <p:nvPr>
            <p:ph type="sldNum" sz="quarter" idx="12"/>
          </p:nvPr>
        </p:nvSpPr>
        <p:spPr/>
        <p:txBody>
          <a:bodyPr/>
          <a:lstStyle/>
          <a:p>
            <a:fld id="{1999539F-737D-0F46-B8BE-29986CE6B5E4}" type="slidenum">
              <a:rPr lang="en-US" smtClean="0"/>
              <a:t>‹Nº›</a:t>
            </a:fld>
            <a:endParaRPr lang="en-US"/>
          </a:p>
        </p:txBody>
      </p:sp>
    </p:spTree>
    <p:extLst>
      <p:ext uri="{BB962C8B-B14F-4D97-AF65-F5344CB8AC3E}">
        <p14:creationId xmlns:p14="http://schemas.microsoft.com/office/powerpoint/2010/main" val="3086096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47840-1C9B-243F-7EC8-52C09CD3B80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91E3553-4741-EAB8-79E7-2B1AF0664DB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09B0222-4A66-CCD1-D9C0-6B66CC1EF955}"/>
              </a:ext>
            </a:extLst>
          </p:cNvPr>
          <p:cNvSpPr>
            <a:spLocks noGrp="1"/>
          </p:cNvSpPr>
          <p:nvPr>
            <p:ph type="dt" sz="half" idx="10"/>
          </p:nvPr>
        </p:nvSpPr>
        <p:spPr/>
        <p:txBody>
          <a:bodyPr/>
          <a:lstStyle/>
          <a:p>
            <a:fld id="{83FFC10C-59D9-C345-B8CE-EC0F4BE8A3CE}" type="datetimeFigureOut">
              <a:rPr lang="en-US" smtClean="0"/>
              <a:t>3/12/2024</a:t>
            </a:fld>
            <a:endParaRPr lang="en-US"/>
          </a:p>
        </p:txBody>
      </p:sp>
      <p:sp>
        <p:nvSpPr>
          <p:cNvPr id="5" name="Footer Placeholder 4">
            <a:extLst>
              <a:ext uri="{FF2B5EF4-FFF2-40B4-BE49-F238E27FC236}">
                <a16:creationId xmlns:a16="http://schemas.microsoft.com/office/drawing/2014/main" id="{6067089D-D6AD-36BD-F2D4-3316610B22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55C97-BF20-476C-E810-ED44AC7D6B8A}"/>
              </a:ext>
            </a:extLst>
          </p:cNvPr>
          <p:cNvSpPr>
            <a:spLocks noGrp="1"/>
          </p:cNvSpPr>
          <p:nvPr>
            <p:ph type="sldNum" sz="quarter" idx="12"/>
          </p:nvPr>
        </p:nvSpPr>
        <p:spPr/>
        <p:txBody>
          <a:bodyPr/>
          <a:lstStyle/>
          <a:p>
            <a:fld id="{1999539F-737D-0F46-B8BE-29986CE6B5E4}" type="slidenum">
              <a:rPr lang="en-US" smtClean="0"/>
              <a:t>‹Nº›</a:t>
            </a:fld>
            <a:endParaRPr lang="en-US"/>
          </a:p>
        </p:txBody>
      </p:sp>
    </p:spTree>
    <p:extLst>
      <p:ext uri="{BB962C8B-B14F-4D97-AF65-F5344CB8AC3E}">
        <p14:creationId xmlns:p14="http://schemas.microsoft.com/office/powerpoint/2010/main" val="2793362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10018-8AF3-6CA3-5CF3-68C95037CA0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79D0327-8408-C48C-AE94-9942232A650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EC5D420-3429-D6F9-F8DF-EF6659554A03}"/>
              </a:ext>
            </a:extLst>
          </p:cNvPr>
          <p:cNvSpPr>
            <a:spLocks noGrp="1"/>
          </p:cNvSpPr>
          <p:nvPr>
            <p:ph type="dt" sz="half" idx="10"/>
          </p:nvPr>
        </p:nvSpPr>
        <p:spPr/>
        <p:txBody>
          <a:bodyPr/>
          <a:lstStyle/>
          <a:p>
            <a:fld id="{83FFC10C-59D9-C345-B8CE-EC0F4BE8A3CE}" type="datetimeFigureOut">
              <a:rPr lang="en-US" smtClean="0"/>
              <a:t>3/12/2024</a:t>
            </a:fld>
            <a:endParaRPr lang="en-US"/>
          </a:p>
        </p:txBody>
      </p:sp>
      <p:sp>
        <p:nvSpPr>
          <p:cNvPr id="5" name="Footer Placeholder 4">
            <a:extLst>
              <a:ext uri="{FF2B5EF4-FFF2-40B4-BE49-F238E27FC236}">
                <a16:creationId xmlns:a16="http://schemas.microsoft.com/office/drawing/2014/main" id="{EEFFE7A9-4F63-6EA4-2BB4-CFB7420075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3A99F5-FADC-A11F-2185-AECB0FF19585}"/>
              </a:ext>
            </a:extLst>
          </p:cNvPr>
          <p:cNvSpPr>
            <a:spLocks noGrp="1"/>
          </p:cNvSpPr>
          <p:nvPr>
            <p:ph type="sldNum" sz="quarter" idx="12"/>
          </p:nvPr>
        </p:nvSpPr>
        <p:spPr/>
        <p:txBody>
          <a:bodyPr/>
          <a:lstStyle/>
          <a:p>
            <a:fld id="{1999539F-737D-0F46-B8BE-29986CE6B5E4}" type="slidenum">
              <a:rPr lang="en-US" smtClean="0"/>
              <a:t>‹Nº›</a:t>
            </a:fld>
            <a:endParaRPr lang="en-US"/>
          </a:p>
        </p:txBody>
      </p:sp>
    </p:spTree>
    <p:extLst>
      <p:ext uri="{BB962C8B-B14F-4D97-AF65-F5344CB8AC3E}">
        <p14:creationId xmlns:p14="http://schemas.microsoft.com/office/powerpoint/2010/main" val="3402830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61CAA-7053-2FB0-7012-AF8CFA8646F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9EEA629-D40B-5304-F5EF-1D9C21DEBA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74A3C84-5994-F28F-14AA-48CB679C8EA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89EB3E4-DF28-C338-D535-ACECC03EB19D}"/>
              </a:ext>
            </a:extLst>
          </p:cNvPr>
          <p:cNvSpPr>
            <a:spLocks noGrp="1"/>
          </p:cNvSpPr>
          <p:nvPr>
            <p:ph type="dt" sz="half" idx="10"/>
          </p:nvPr>
        </p:nvSpPr>
        <p:spPr/>
        <p:txBody>
          <a:bodyPr/>
          <a:lstStyle/>
          <a:p>
            <a:fld id="{83FFC10C-59D9-C345-B8CE-EC0F4BE8A3CE}" type="datetimeFigureOut">
              <a:rPr lang="en-US" smtClean="0"/>
              <a:t>3/12/2024</a:t>
            </a:fld>
            <a:endParaRPr lang="en-US"/>
          </a:p>
        </p:txBody>
      </p:sp>
      <p:sp>
        <p:nvSpPr>
          <p:cNvPr id="6" name="Footer Placeholder 5">
            <a:extLst>
              <a:ext uri="{FF2B5EF4-FFF2-40B4-BE49-F238E27FC236}">
                <a16:creationId xmlns:a16="http://schemas.microsoft.com/office/drawing/2014/main" id="{52034F63-AADF-F667-014B-32FBE062F5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7FD8EE-8575-61B0-D924-30DBB2CBB0C3}"/>
              </a:ext>
            </a:extLst>
          </p:cNvPr>
          <p:cNvSpPr>
            <a:spLocks noGrp="1"/>
          </p:cNvSpPr>
          <p:nvPr>
            <p:ph type="sldNum" sz="quarter" idx="12"/>
          </p:nvPr>
        </p:nvSpPr>
        <p:spPr/>
        <p:txBody>
          <a:bodyPr/>
          <a:lstStyle/>
          <a:p>
            <a:fld id="{1999539F-737D-0F46-B8BE-29986CE6B5E4}" type="slidenum">
              <a:rPr lang="en-US" smtClean="0"/>
              <a:t>‹Nº›</a:t>
            </a:fld>
            <a:endParaRPr lang="en-US"/>
          </a:p>
        </p:txBody>
      </p:sp>
    </p:spTree>
    <p:extLst>
      <p:ext uri="{BB962C8B-B14F-4D97-AF65-F5344CB8AC3E}">
        <p14:creationId xmlns:p14="http://schemas.microsoft.com/office/powerpoint/2010/main" val="226340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1034C-9812-6976-56EA-BA6833A3D9E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3C187CD-27DC-3E1D-EBF1-3C23C571A3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49C90FE-A1F6-E7A5-A122-B99626EFC81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BBF9B94-83A9-444C-8295-05C38C4740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F8189D1-D51C-4D5F-B515-9E741CD8DB2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5677439-9AF2-5928-3399-39F339181D8C}"/>
              </a:ext>
            </a:extLst>
          </p:cNvPr>
          <p:cNvSpPr>
            <a:spLocks noGrp="1"/>
          </p:cNvSpPr>
          <p:nvPr>
            <p:ph type="dt" sz="half" idx="10"/>
          </p:nvPr>
        </p:nvSpPr>
        <p:spPr/>
        <p:txBody>
          <a:bodyPr/>
          <a:lstStyle/>
          <a:p>
            <a:fld id="{83FFC10C-59D9-C345-B8CE-EC0F4BE8A3CE}" type="datetimeFigureOut">
              <a:rPr lang="en-US" smtClean="0"/>
              <a:t>3/12/2024</a:t>
            </a:fld>
            <a:endParaRPr lang="en-US"/>
          </a:p>
        </p:txBody>
      </p:sp>
      <p:sp>
        <p:nvSpPr>
          <p:cNvPr id="8" name="Footer Placeholder 7">
            <a:extLst>
              <a:ext uri="{FF2B5EF4-FFF2-40B4-BE49-F238E27FC236}">
                <a16:creationId xmlns:a16="http://schemas.microsoft.com/office/drawing/2014/main" id="{29331D3E-A7DB-67B0-4198-A18D94BA61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9FCA7D-D1C4-8618-9EED-3530A2E9E901}"/>
              </a:ext>
            </a:extLst>
          </p:cNvPr>
          <p:cNvSpPr>
            <a:spLocks noGrp="1"/>
          </p:cNvSpPr>
          <p:nvPr>
            <p:ph type="sldNum" sz="quarter" idx="12"/>
          </p:nvPr>
        </p:nvSpPr>
        <p:spPr/>
        <p:txBody>
          <a:bodyPr/>
          <a:lstStyle/>
          <a:p>
            <a:fld id="{1999539F-737D-0F46-B8BE-29986CE6B5E4}" type="slidenum">
              <a:rPr lang="en-US" smtClean="0"/>
              <a:t>‹Nº›</a:t>
            </a:fld>
            <a:endParaRPr lang="en-US"/>
          </a:p>
        </p:txBody>
      </p:sp>
    </p:spTree>
    <p:extLst>
      <p:ext uri="{BB962C8B-B14F-4D97-AF65-F5344CB8AC3E}">
        <p14:creationId xmlns:p14="http://schemas.microsoft.com/office/powerpoint/2010/main" val="732677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A2C35-6B1A-F51B-1660-58CA25F8F00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61BBA96-D4BA-9D3D-5418-7B5631C7B4FE}"/>
              </a:ext>
            </a:extLst>
          </p:cNvPr>
          <p:cNvSpPr>
            <a:spLocks noGrp="1"/>
          </p:cNvSpPr>
          <p:nvPr>
            <p:ph type="dt" sz="half" idx="10"/>
          </p:nvPr>
        </p:nvSpPr>
        <p:spPr/>
        <p:txBody>
          <a:bodyPr/>
          <a:lstStyle/>
          <a:p>
            <a:fld id="{83FFC10C-59D9-C345-B8CE-EC0F4BE8A3CE}" type="datetimeFigureOut">
              <a:rPr lang="en-US" smtClean="0"/>
              <a:t>3/12/2024</a:t>
            </a:fld>
            <a:endParaRPr lang="en-US"/>
          </a:p>
        </p:txBody>
      </p:sp>
      <p:sp>
        <p:nvSpPr>
          <p:cNvPr id="4" name="Footer Placeholder 3">
            <a:extLst>
              <a:ext uri="{FF2B5EF4-FFF2-40B4-BE49-F238E27FC236}">
                <a16:creationId xmlns:a16="http://schemas.microsoft.com/office/drawing/2014/main" id="{2EC27335-D563-FCEB-6AEF-805C9DDE65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00D309-2FF3-E8BB-F399-5BE2A14733F1}"/>
              </a:ext>
            </a:extLst>
          </p:cNvPr>
          <p:cNvSpPr>
            <a:spLocks noGrp="1"/>
          </p:cNvSpPr>
          <p:nvPr>
            <p:ph type="sldNum" sz="quarter" idx="12"/>
          </p:nvPr>
        </p:nvSpPr>
        <p:spPr/>
        <p:txBody>
          <a:bodyPr/>
          <a:lstStyle/>
          <a:p>
            <a:fld id="{1999539F-737D-0F46-B8BE-29986CE6B5E4}" type="slidenum">
              <a:rPr lang="en-US" smtClean="0"/>
              <a:t>‹Nº›</a:t>
            </a:fld>
            <a:endParaRPr lang="en-US"/>
          </a:p>
        </p:txBody>
      </p:sp>
    </p:spTree>
    <p:extLst>
      <p:ext uri="{BB962C8B-B14F-4D97-AF65-F5344CB8AC3E}">
        <p14:creationId xmlns:p14="http://schemas.microsoft.com/office/powerpoint/2010/main" val="38153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99A722-1C10-DED3-CDDD-D6EC5EEAF21A}"/>
              </a:ext>
            </a:extLst>
          </p:cNvPr>
          <p:cNvSpPr>
            <a:spLocks noGrp="1"/>
          </p:cNvSpPr>
          <p:nvPr>
            <p:ph type="dt" sz="half" idx="10"/>
          </p:nvPr>
        </p:nvSpPr>
        <p:spPr/>
        <p:txBody>
          <a:bodyPr/>
          <a:lstStyle/>
          <a:p>
            <a:fld id="{83FFC10C-59D9-C345-B8CE-EC0F4BE8A3CE}" type="datetimeFigureOut">
              <a:rPr lang="en-US" smtClean="0"/>
              <a:t>3/12/2024</a:t>
            </a:fld>
            <a:endParaRPr lang="en-US"/>
          </a:p>
        </p:txBody>
      </p:sp>
      <p:sp>
        <p:nvSpPr>
          <p:cNvPr id="3" name="Footer Placeholder 2">
            <a:extLst>
              <a:ext uri="{FF2B5EF4-FFF2-40B4-BE49-F238E27FC236}">
                <a16:creationId xmlns:a16="http://schemas.microsoft.com/office/drawing/2014/main" id="{F43AB6E0-771E-836B-08CD-CCC691F6A1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3B9E0F-7A18-F05A-A932-B63BF37F9B7E}"/>
              </a:ext>
            </a:extLst>
          </p:cNvPr>
          <p:cNvSpPr>
            <a:spLocks noGrp="1"/>
          </p:cNvSpPr>
          <p:nvPr>
            <p:ph type="sldNum" sz="quarter" idx="12"/>
          </p:nvPr>
        </p:nvSpPr>
        <p:spPr/>
        <p:txBody>
          <a:bodyPr/>
          <a:lstStyle/>
          <a:p>
            <a:fld id="{1999539F-737D-0F46-B8BE-29986CE6B5E4}" type="slidenum">
              <a:rPr lang="en-US" smtClean="0"/>
              <a:t>‹Nº›</a:t>
            </a:fld>
            <a:endParaRPr lang="en-US"/>
          </a:p>
        </p:txBody>
      </p:sp>
    </p:spTree>
    <p:extLst>
      <p:ext uri="{BB962C8B-B14F-4D97-AF65-F5344CB8AC3E}">
        <p14:creationId xmlns:p14="http://schemas.microsoft.com/office/powerpoint/2010/main" val="1673365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0AB76-EA36-AFA2-3225-9CCE9B7DCB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A56BC1C-826A-D091-11B9-5E0641EB1E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547B55A-B214-51B7-3ABC-432106A8D9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B1200E-A4CF-C325-8E23-4F1C0526C545}"/>
              </a:ext>
            </a:extLst>
          </p:cNvPr>
          <p:cNvSpPr>
            <a:spLocks noGrp="1"/>
          </p:cNvSpPr>
          <p:nvPr>
            <p:ph type="dt" sz="half" idx="10"/>
          </p:nvPr>
        </p:nvSpPr>
        <p:spPr/>
        <p:txBody>
          <a:bodyPr/>
          <a:lstStyle/>
          <a:p>
            <a:fld id="{83FFC10C-59D9-C345-B8CE-EC0F4BE8A3CE}" type="datetimeFigureOut">
              <a:rPr lang="en-US" smtClean="0"/>
              <a:t>3/12/2024</a:t>
            </a:fld>
            <a:endParaRPr lang="en-US"/>
          </a:p>
        </p:txBody>
      </p:sp>
      <p:sp>
        <p:nvSpPr>
          <p:cNvPr id="6" name="Footer Placeholder 5">
            <a:extLst>
              <a:ext uri="{FF2B5EF4-FFF2-40B4-BE49-F238E27FC236}">
                <a16:creationId xmlns:a16="http://schemas.microsoft.com/office/drawing/2014/main" id="{01C6C0DF-EE6F-8731-C3AC-11614B0A01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3A9335-125C-F7FF-09E7-7DE4019893DD}"/>
              </a:ext>
            </a:extLst>
          </p:cNvPr>
          <p:cNvSpPr>
            <a:spLocks noGrp="1"/>
          </p:cNvSpPr>
          <p:nvPr>
            <p:ph type="sldNum" sz="quarter" idx="12"/>
          </p:nvPr>
        </p:nvSpPr>
        <p:spPr/>
        <p:txBody>
          <a:bodyPr/>
          <a:lstStyle/>
          <a:p>
            <a:fld id="{1999539F-737D-0F46-B8BE-29986CE6B5E4}" type="slidenum">
              <a:rPr lang="en-US" smtClean="0"/>
              <a:t>‹Nº›</a:t>
            </a:fld>
            <a:endParaRPr lang="en-US"/>
          </a:p>
        </p:txBody>
      </p:sp>
    </p:spTree>
    <p:extLst>
      <p:ext uri="{BB962C8B-B14F-4D97-AF65-F5344CB8AC3E}">
        <p14:creationId xmlns:p14="http://schemas.microsoft.com/office/powerpoint/2010/main" val="2484066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1C29-ACEB-7E6E-C2AD-AA7EE56651C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30B62BD-7047-B5EE-1FCA-44BA63EACA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EECF94-32E9-AF14-4FB2-DB0DCBF2EB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E4440D-A8CE-5B2D-A806-79550CC76167}"/>
              </a:ext>
            </a:extLst>
          </p:cNvPr>
          <p:cNvSpPr>
            <a:spLocks noGrp="1"/>
          </p:cNvSpPr>
          <p:nvPr>
            <p:ph type="dt" sz="half" idx="10"/>
          </p:nvPr>
        </p:nvSpPr>
        <p:spPr/>
        <p:txBody>
          <a:bodyPr/>
          <a:lstStyle/>
          <a:p>
            <a:fld id="{83FFC10C-59D9-C345-B8CE-EC0F4BE8A3CE}" type="datetimeFigureOut">
              <a:rPr lang="en-US" smtClean="0"/>
              <a:t>3/12/2024</a:t>
            </a:fld>
            <a:endParaRPr lang="en-US"/>
          </a:p>
        </p:txBody>
      </p:sp>
      <p:sp>
        <p:nvSpPr>
          <p:cNvPr id="6" name="Footer Placeholder 5">
            <a:extLst>
              <a:ext uri="{FF2B5EF4-FFF2-40B4-BE49-F238E27FC236}">
                <a16:creationId xmlns:a16="http://schemas.microsoft.com/office/drawing/2014/main" id="{28ABEA43-EE71-A2DB-8E0C-6CD9F43BAB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32B0F-1CD5-B057-382A-712D1FE5549F}"/>
              </a:ext>
            </a:extLst>
          </p:cNvPr>
          <p:cNvSpPr>
            <a:spLocks noGrp="1"/>
          </p:cNvSpPr>
          <p:nvPr>
            <p:ph type="sldNum" sz="quarter" idx="12"/>
          </p:nvPr>
        </p:nvSpPr>
        <p:spPr/>
        <p:txBody>
          <a:bodyPr/>
          <a:lstStyle/>
          <a:p>
            <a:fld id="{1999539F-737D-0F46-B8BE-29986CE6B5E4}" type="slidenum">
              <a:rPr lang="en-US" smtClean="0"/>
              <a:t>‹Nº›</a:t>
            </a:fld>
            <a:endParaRPr lang="en-US"/>
          </a:p>
        </p:txBody>
      </p:sp>
    </p:spTree>
    <p:extLst>
      <p:ext uri="{BB962C8B-B14F-4D97-AF65-F5344CB8AC3E}">
        <p14:creationId xmlns:p14="http://schemas.microsoft.com/office/powerpoint/2010/main" val="673997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6602EB-1DF2-AFDD-5D7E-1200499206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DCD64F-A20A-FFC7-52B5-4CC51DD526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9A79AAC-04F4-DCE2-960E-41A2055C1B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3FFC10C-59D9-C345-B8CE-EC0F4BE8A3CE}" type="datetimeFigureOut">
              <a:rPr lang="en-US" smtClean="0"/>
              <a:t>3/12/2024</a:t>
            </a:fld>
            <a:endParaRPr lang="en-US"/>
          </a:p>
        </p:txBody>
      </p:sp>
      <p:sp>
        <p:nvSpPr>
          <p:cNvPr id="5" name="Footer Placeholder 4">
            <a:extLst>
              <a:ext uri="{FF2B5EF4-FFF2-40B4-BE49-F238E27FC236}">
                <a16:creationId xmlns:a16="http://schemas.microsoft.com/office/drawing/2014/main" id="{3B68AA18-C11F-5CE9-6162-89A9241E50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EFC907B-C120-EF9D-85FD-1DDDECB4D0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999539F-737D-0F46-B8BE-29986CE6B5E4}" type="slidenum">
              <a:rPr lang="en-US" smtClean="0"/>
              <a:t>‹Nº›</a:t>
            </a:fld>
            <a:endParaRPr lang="en-US"/>
          </a:p>
        </p:txBody>
      </p:sp>
    </p:spTree>
    <p:extLst>
      <p:ext uri="{BB962C8B-B14F-4D97-AF65-F5344CB8AC3E}">
        <p14:creationId xmlns:p14="http://schemas.microsoft.com/office/powerpoint/2010/main" val="40865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hyperlink" Target="http://3.214.39.41:8050/" TargetMode="Externa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163930-EE29-45BB-8C29-20649DFC00B6}"/>
              </a:ext>
            </a:extLst>
          </p:cNvPr>
          <p:cNvSpPr>
            <a:spLocks noGrp="1"/>
          </p:cNvSpPr>
          <p:nvPr>
            <p:ph type="ctrTitle"/>
          </p:nvPr>
        </p:nvSpPr>
        <p:spPr>
          <a:xfrm>
            <a:off x="1524000" y="1600200"/>
            <a:ext cx="9144000" cy="1909763"/>
          </a:xfrm>
          <a:ln>
            <a:noFill/>
          </a:ln>
        </p:spPr>
        <p:txBody>
          <a:bodyPr>
            <a:noAutofit/>
          </a:bodyPr>
          <a:lstStyle/>
          <a:p>
            <a:r>
              <a:rPr lang="es-ES" sz="2400" b="1">
                <a:latin typeface="Times New Roman" panose="02020603050405020304" pitchFamily="18" charset="0"/>
                <a:cs typeface="Times New Roman" panose="02020603050405020304" pitchFamily="18" charset="0"/>
              </a:rPr>
              <a:t>ANALÍTICA COMPUTACIONAL PARA LA TOMA DE DECISIONES</a:t>
            </a:r>
            <a:br>
              <a:rPr lang="es-ES" sz="2400" b="1">
                <a:latin typeface="Times New Roman" panose="02020603050405020304" pitchFamily="18" charset="0"/>
                <a:cs typeface="Times New Roman" panose="02020603050405020304" pitchFamily="18" charset="0"/>
              </a:rPr>
            </a:br>
            <a:br>
              <a:rPr lang="es-ES" sz="2400" b="1">
                <a:latin typeface="Times New Roman" panose="02020603050405020304" pitchFamily="18" charset="0"/>
                <a:cs typeface="Times New Roman" panose="02020603050405020304" pitchFamily="18" charset="0"/>
              </a:rPr>
            </a:br>
            <a:r>
              <a:rPr lang="es-ES" sz="2400" b="1">
                <a:latin typeface="Times New Roman" panose="02020603050405020304" pitchFamily="18" charset="0"/>
                <a:cs typeface="Times New Roman" panose="02020603050405020304" pitchFamily="18" charset="0"/>
              </a:rPr>
              <a:t>PROYECTO 1 - PRODUCTIVIDAD EN MANUFACTURA</a:t>
            </a:r>
            <a:endParaRPr lang="es-CO" sz="2400" b="1">
              <a:latin typeface="Times New Roman" panose="02020603050405020304" pitchFamily="18" charset="0"/>
              <a:cs typeface="Times New Roman" panose="02020603050405020304" pitchFamily="18" charset="0"/>
            </a:endParaRPr>
          </a:p>
        </p:txBody>
      </p:sp>
      <p:sp>
        <p:nvSpPr>
          <p:cNvPr id="3" name="Subtítulo 2">
            <a:extLst>
              <a:ext uri="{FF2B5EF4-FFF2-40B4-BE49-F238E27FC236}">
                <a16:creationId xmlns:a16="http://schemas.microsoft.com/office/drawing/2014/main" id="{4A1A5714-5299-42DC-B9DF-EA52CC3B58D9}"/>
              </a:ext>
            </a:extLst>
          </p:cNvPr>
          <p:cNvSpPr>
            <a:spLocks noGrp="1"/>
          </p:cNvSpPr>
          <p:nvPr>
            <p:ph type="subTitle" idx="1"/>
          </p:nvPr>
        </p:nvSpPr>
        <p:spPr>
          <a:xfrm>
            <a:off x="1524000" y="4056646"/>
            <a:ext cx="9144000" cy="528417"/>
          </a:xfrm>
        </p:spPr>
        <p:txBody>
          <a:bodyPr>
            <a:normAutofit/>
          </a:bodyPr>
          <a:lstStyle/>
          <a:p>
            <a:r>
              <a:rPr lang="es-ES" b="1">
                <a:latin typeface="Times New Roman" panose="02020603050405020304" pitchFamily="18" charset="0"/>
                <a:cs typeface="Times New Roman" panose="02020603050405020304" pitchFamily="18" charset="0"/>
              </a:rPr>
              <a:t>Ariel Santiago Tovar y Juan Felipe Sinisterra Arias</a:t>
            </a:r>
          </a:p>
        </p:txBody>
      </p:sp>
      <p:cxnSp>
        <p:nvCxnSpPr>
          <p:cNvPr id="6" name="Conector recto 5">
            <a:extLst>
              <a:ext uri="{FF2B5EF4-FFF2-40B4-BE49-F238E27FC236}">
                <a16:creationId xmlns:a16="http://schemas.microsoft.com/office/drawing/2014/main" id="{90D43AC8-7A1A-4CDE-985B-E840D236542D}"/>
              </a:ext>
            </a:extLst>
          </p:cNvPr>
          <p:cNvCxnSpPr>
            <a:cxnSpLocks/>
          </p:cNvCxnSpPr>
          <p:nvPr/>
        </p:nvCxnSpPr>
        <p:spPr>
          <a:xfrm>
            <a:off x="1524000" y="3763965"/>
            <a:ext cx="9144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Marcador de número de diapositiva 7">
            <a:extLst>
              <a:ext uri="{FF2B5EF4-FFF2-40B4-BE49-F238E27FC236}">
                <a16:creationId xmlns:a16="http://schemas.microsoft.com/office/drawing/2014/main" id="{F5B10895-9A05-40D2-A90D-5370395D5A13}"/>
              </a:ext>
            </a:extLst>
          </p:cNvPr>
          <p:cNvSpPr>
            <a:spLocks noGrp="1"/>
          </p:cNvSpPr>
          <p:nvPr>
            <p:ph type="sldNum" sz="quarter" idx="12"/>
          </p:nvPr>
        </p:nvSpPr>
        <p:spPr>
          <a:xfrm>
            <a:off x="11028784" y="6356350"/>
            <a:ext cx="325016" cy="365125"/>
          </a:xfrm>
        </p:spPr>
        <p:txBody>
          <a:bodyPr/>
          <a:lstStyle/>
          <a:p>
            <a:fld id="{E6339056-A40D-4A21-95BB-147E8705DC3A}" type="slidenum">
              <a:rPr lang="es-CO" sz="1600" smtClean="0">
                <a:solidFill>
                  <a:schemeClr val="tx1"/>
                </a:solidFill>
                <a:latin typeface="Times New Roman" panose="02020603050405020304" pitchFamily="18" charset="0"/>
                <a:cs typeface="Times New Roman" panose="02020603050405020304" pitchFamily="18" charset="0"/>
              </a:rPr>
              <a:t>1</a:t>
            </a:fld>
            <a:endParaRPr lang="es-CO" sz="1600">
              <a:solidFill>
                <a:schemeClr val="tx1"/>
              </a:solidFill>
              <a:latin typeface="Times New Roman" panose="02020603050405020304" pitchFamily="18" charset="0"/>
              <a:cs typeface="Times New Roman" panose="02020603050405020304" pitchFamily="18" charset="0"/>
            </a:endParaRPr>
          </a:p>
        </p:txBody>
      </p:sp>
      <p:sp>
        <p:nvSpPr>
          <p:cNvPr id="10" name="Subtítulo 2">
            <a:extLst>
              <a:ext uri="{FF2B5EF4-FFF2-40B4-BE49-F238E27FC236}">
                <a16:creationId xmlns:a16="http://schemas.microsoft.com/office/drawing/2014/main" id="{2009DB86-8978-4ED3-B3BE-E3C93722EA6F}"/>
              </a:ext>
            </a:extLst>
          </p:cNvPr>
          <p:cNvSpPr txBox="1">
            <a:spLocks/>
          </p:cNvSpPr>
          <p:nvPr/>
        </p:nvSpPr>
        <p:spPr>
          <a:xfrm>
            <a:off x="262034" y="6356350"/>
            <a:ext cx="1217645" cy="365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600">
                <a:latin typeface="Times New Roman" panose="02020603050405020304" pitchFamily="18" charset="0"/>
                <a:cs typeface="Times New Roman" panose="02020603050405020304" pitchFamily="18" charset="0"/>
              </a:rPr>
              <a:t>13/03/2024</a:t>
            </a:r>
            <a:endParaRPr lang="es-CO" sz="160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3A84A8F5-8299-4A3C-A8E3-24E7931EB93E}"/>
              </a:ext>
            </a:extLst>
          </p:cNvPr>
          <p:cNvPicPr>
            <a:picLocks noChangeAspect="1"/>
          </p:cNvPicPr>
          <p:nvPr/>
        </p:nvPicPr>
        <p:blipFill rotWithShape="1">
          <a:blip r:embed="rId2">
            <a:extLst>
              <a:ext uri="{28A0092B-C50C-407E-A947-70E740481C1C}">
                <a14:useLocalDpi xmlns:a14="http://schemas.microsoft.com/office/drawing/2010/main" val="0"/>
              </a:ext>
            </a:extLst>
          </a:blip>
          <a:srcRect r="53713"/>
          <a:stretch/>
        </p:blipFill>
        <p:spPr>
          <a:xfrm>
            <a:off x="9665478" y="0"/>
            <a:ext cx="2526522" cy="1026687"/>
          </a:xfrm>
          <a:prstGeom prst="rect">
            <a:avLst/>
          </a:prstGeom>
        </p:spPr>
      </p:pic>
    </p:spTree>
    <p:extLst>
      <p:ext uri="{BB962C8B-B14F-4D97-AF65-F5344CB8AC3E}">
        <p14:creationId xmlns:p14="http://schemas.microsoft.com/office/powerpoint/2010/main" val="1525879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id="{F5B10895-9A05-40D2-A90D-5370395D5A13}"/>
              </a:ext>
            </a:extLst>
          </p:cNvPr>
          <p:cNvSpPr>
            <a:spLocks noGrp="1"/>
          </p:cNvSpPr>
          <p:nvPr>
            <p:ph type="sldNum" sz="quarter" idx="12"/>
          </p:nvPr>
        </p:nvSpPr>
        <p:spPr>
          <a:xfrm>
            <a:off x="11566974" y="6356350"/>
            <a:ext cx="543046" cy="380110"/>
          </a:xfrm>
        </p:spPr>
        <p:txBody>
          <a:bodyPr/>
          <a:lstStyle/>
          <a:p>
            <a:fld id="{E6339056-A40D-4A21-95BB-147E8705DC3A}" type="slidenum">
              <a:rPr lang="es-CO" sz="1600" smtClean="0">
                <a:solidFill>
                  <a:schemeClr val="tx1"/>
                </a:solidFill>
                <a:latin typeface="Times New Roman" panose="02020603050405020304" pitchFamily="18" charset="0"/>
                <a:cs typeface="Times New Roman" panose="02020603050405020304" pitchFamily="18" charset="0"/>
              </a:rPr>
              <a:t>10</a:t>
            </a:fld>
            <a:endParaRPr lang="es-CO" sz="1600">
              <a:solidFill>
                <a:schemeClr val="tx1"/>
              </a:solidFill>
              <a:latin typeface="Times New Roman" panose="02020603050405020304" pitchFamily="18" charset="0"/>
              <a:cs typeface="Times New Roman" panose="02020603050405020304" pitchFamily="18" charset="0"/>
            </a:endParaRPr>
          </a:p>
        </p:txBody>
      </p:sp>
      <p:cxnSp>
        <p:nvCxnSpPr>
          <p:cNvPr id="14" name="Conector recto 13">
            <a:extLst>
              <a:ext uri="{FF2B5EF4-FFF2-40B4-BE49-F238E27FC236}">
                <a16:creationId xmlns:a16="http://schemas.microsoft.com/office/drawing/2014/main" id="{DF91057D-B115-49F3-AAC3-E0B6034A0AEE}"/>
              </a:ext>
            </a:extLst>
          </p:cNvPr>
          <p:cNvCxnSpPr>
            <a:cxnSpLocks/>
          </p:cNvCxnSpPr>
          <p:nvPr/>
        </p:nvCxnSpPr>
        <p:spPr>
          <a:xfrm>
            <a:off x="0" y="684864"/>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ítulo 6">
            <a:extLst>
              <a:ext uri="{FF2B5EF4-FFF2-40B4-BE49-F238E27FC236}">
                <a16:creationId xmlns:a16="http://schemas.microsoft.com/office/drawing/2014/main" id="{F0FD339B-6B80-403E-AF8A-3F52156A4BD3}"/>
              </a:ext>
            </a:extLst>
          </p:cNvPr>
          <p:cNvSpPr>
            <a:spLocks noGrp="1"/>
          </p:cNvSpPr>
          <p:nvPr>
            <p:ph type="ctrTitle"/>
          </p:nvPr>
        </p:nvSpPr>
        <p:spPr>
          <a:xfrm>
            <a:off x="-33437" y="61921"/>
            <a:ext cx="4489323" cy="489302"/>
          </a:xfrm>
        </p:spPr>
        <p:txBody>
          <a:bodyPr>
            <a:normAutofit/>
          </a:bodyPr>
          <a:lstStyle/>
          <a:p>
            <a:r>
              <a:rPr lang="es-ES" sz="2400" b="1">
                <a:latin typeface="Times New Roman" panose="02020603050405020304" pitchFamily="18" charset="0"/>
                <a:cs typeface="Times New Roman" panose="02020603050405020304" pitchFamily="18" charset="0"/>
              </a:rPr>
              <a:t>EXPLORACIÓN DE DATOS</a:t>
            </a:r>
            <a:endParaRPr lang="es-CO" sz="2400" b="1">
              <a:latin typeface="Times New Roman" panose="02020603050405020304" pitchFamily="18" charset="0"/>
              <a:cs typeface="Times New Roman" panose="02020603050405020304" pitchFamily="18" charset="0"/>
            </a:endParaRPr>
          </a:p>
        </p:txBody>
      </p:sp>
      <p:pic>
        <p:nvPicPr>
          <p:cNvPr id="2" name="Imagen 4">
            <a:extLst>
              <a:ext uri="{FF2B5EF4-FFF2-40B4-BE49-F238E27FC236}">
                <a16:creationId xmlns:a16="http://schemas.microsoft.com/office/drawing/2014/main" id="{131EA6E1-9EC2-417B-C578-154135560C85}"/>
              </a:ext>
            </a:extLst>
          </p:cNvPr>
          <p:cNvPicPr>
            <a:picLocks noChangeAspect="1"/>
          </p:cNvPicPr>
          <p:nvPr/>
        </p:nvPicPr>
        <p:blipFill rotWithShape="1">
          <a:blip r:embed="rId2">
            <a:extLst>
              <a:ext uri="{28A0092B-C50C-407E-A947-70E740481C1C}">
                <a14:useLocalDpi xmlns:a14="http://schemas.microsoft.com/office/drawing/2010/main" val="0"/>
              </a:ext>
            </a:extLst>
          </a:blip>
          <a:srcRect r="53713"/>
          <a:stretch/>
        </p:blipFill>
        <p:spPr>
          <a:xfrm>
            <a:off x="10526485" y="0"/>
            <a:ext cx="1654629" cy="672381"/>
          </a:xfrm>
          <a:prstGeom prst="rect">
            <a:avLst/>
          </a:prstGeom>
        </p:spPr>
      </p:pic>
      <p:pic>
        <p:nvPicPr>
          <p:cNvPr id="3" name="Imagen 1">
            <a:extLst>
              <a:ext uri="{FF2B5EF4-FFF2-40B4-BE49-F238E27FC236}">
                <a16:creationId xmlns:a16="http://schemas.microsoft.com/office/drawing/2014/main" id="{3A28431B-C8A3-3410-9642-71117CD8A920}"/>
              </a:ext>
            </a:extLst>
          </p:cNvPr>
          <p:cNvPicPr>
            <a:picLocks noChangeAspect="1"/>
          </p:cNvPicPr>
          <p:nvPr/>
        </p:nvPicPr>
        <p:blipFill>
          <a:blip r:embed="rId3"/>
          <a:stretch>
            <a:fillRect/>
          </a:stretch>
        </p:blipFill>
        <p:spPr>
          <a:xfrm>
            <a:off x="483606" y="1705338"/>
            <a:ext cx="5471084" cy="3630539"/>
          </a:xfrm>
          <a:prstGeom prst="rect">
            <a:avLst/>
          </a:prstGeom>
        </p:spPr>
      </p:pic>
      <p:pic>
        <p:nvPicPr>
          <p:cNvPr id="4" name="Imagen 1" descr="Gráfico, Histograma&#10;&#10;Descripción generada automáticamente">
            <a:extLst>
              <a:ext uri="{FF2B5EF4-FFF2-40B4-BE49-F238E27FC236}">
                <a16:creationId xmlns:a16="http://schemas.microsoft.com/office/drawing/2014/main" id="{03395ACF-ACC4-9408-0558-1C01FC7A65A5}"/>
              </a:ext>
            </a:extLst>
          </p:cNvPr>
          <p:cNvPicPr>
            <a:picLocks noChangeAspect="1"/>
          </p:cNvPicPr>
          <p:nvPr/>
        </p:nvPicPr>
        <p:blipFill>
          <a:blip r:embed="rId4"/>
          <a:stretch>
            <a:fillRect/>
          </a:stretch>
        </p:blipFill>
        <p:spPr>
          <a:xfrm>
            <a:off x="6237312" y="1584336"/>
            <a:ext cx="5116488" cy="5130619"/>
          </a:xfrm>
          <a:prstGeom prst="rect">
            <a:avLst/>
          </a:prstGeom>
        </p:spPr>
      </p:pic>
      <p:sp>
        <p:nvSpPr>
          <p:cNvPr id="5" name="Subtítulo 15">
            <a:extLst>
              <a:ext uri="{FF2B5EF4-FFF2-40B4-BE49-F238E27FC236}">
                <a16:creationId xmlns:a16="http://schemas.microsoft.com/office/drawing/2014/main" id="{850DB9B4-660E-278A-EE76-785EC1515FAF}"/>
              </a:ext>
            </a:extLst>
          </p:cNvPr>
          <p:cNvSpPr txBox="1">
            <a:spLocks/>
          </p:cNvSpPr>
          <p:nvPr/>
        </p:nvSpPr>
        <p:spPr>
          <a:xfrm>
            <a:off x="2698277" y="1184682"/>
            <a:ext cx="1041741" cy="3982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_tradnl" sz="2000" i="1" err="1">
                <a:latin typeface="Times New Roman" panose="02020603050405020304" pitchFamily="18" charset="0"/>
                <a:cs typeface="Times New Roman" panose="02020603050405020304" pitchFamily="18" charset="0"/>
              </a:rPr>
              <a:t>dflimpio</a:t>
            </a:r>
            <a:endParaRPr lang="es-ES_tradnl" sz="2000" i="1" kern="100">
              <a:latin typeface="Times New Roman" panose="02020603050405020304" pitchFamily="18" charset="0"/>
              <a:ea typeface="Aptos" panose="020B0004020202020204" pitchFamily="34" charset="0"/>
              <a:cs typeface="Times New Roman" panose="02020603050405020304" pitchFamily="18" charset="0"/>
            </a:endParaRPr>
          </a:p>
          <a:p>
            <a:pPr marL="342900" indent="-342900" algn="just">
              <a:buFontTx/>
              <a:buChar char="-"/>
            </a:pPr>
            <a:endParaRPr lang="es-CO" sz="2000">
              <a:latin typeface="Times New Roman" panose="02020603050405020304" pitchFamily="18" charset="0"/>
              <a:cs typeface="Times New Roman" panose="02020603050405020304" pitchFamily="18" charset="0"/>
            </a:endParaRPr>
          </a:p>
        </p:txBody>
      </p:sp>
      <p:sp>
        <p:nvSpPr>
          <p:cNvPr id="6" name="Subtítulo 15">
            <a:extLst>
              <a:ext uri="{FF2B5EF4-FFF2-40B4-BE49-F238E27FC236}">
                <a16:creationId xmlns:a16="http://schemas.microsoft.com/office/drawing/2014/main" id="{7213CC79-4C5A-675F-6D3D-F2D0D3B03251}"/>
              </a:ext>
            </a:extLst>
          </p:cNvPr>
          <p:cNvSpPr txBox="1">
            <a:spLocks/>
          </p:cNvSpPr>
          <p:nvPr/>
        </p:nvSpPr>
        <p:spPr>
          <a:xfrm>
            <a:off x="8074280" y="1184682"/>
            <a:ext cx="1442552" cy="3982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_tradnl" sz="2000" i="1" err="1">
                <a:latin typeface="Times New Roman" panose="02020603050405020304" pitchFamily="18" charset="0"/>
                <a:cs typeface="Times New Roman" panose="02020603050405020304" pitchFamily="18" charset="0"/>
              </a:rPr>
              <a:t>dfarreglado</a:t>
            </a:r>
            <a:endParaRPr lang="es-ES_tradnl" sz="2000" i="1" kern="100">
              <a:latin typeface="Times New Roman" panose="02020603050405020304" pitchFamily="18" charset="0"/>
              <a:ea typeface="Aptos" panose="020B0004020202020204" pitchFamily="34" charset="0"/>
              <a:cs typeface="Times New Roman" panose="02020603050405020304" pitchFamily="18" charset="0"/>
            </a:endParaRPr>
          </a:p>
          <a:p>
            <a:pPr marL="342900" indent="-342900" algn="just">
              <a:buFontTx/>
              <a:buChar char="-"/>
            </a:pPr>
            <a:endParaRPr lang="es-CO"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6709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id="{F5B10895-9A05-40D2-A90D-5370395D5A13}"/>
              </a:ext>
            </a:extLst>
          </p:cNvPr>
          <p:cNvSpPr>
            <a:spLocks noGrp="1"/>
          </p:cNvSpPr>
          <p:nvPr>
            <p:ph type="sldNum" sz="quarter" idx="12"/>
          </p:nvPr>
        </p:nvSpPr>
        <p:spPr>
          <a:xfrm>
            <a:off x="11566974" y="6356350"/>
            <a:ext cx="543046" cy="380110"/>
          </a:xfrm>
        </p:spPr>
        <p:txBody>
          <a:bodyPr/>
          <a:lstStyle/>
          <a:p>
            <a:fld id="{E6339056-A40D-4A21-95BB-147E8705DC3A}" type="slidenum">
              <a:rPr lang="es-CO" sz="1600" smtClean="0">
                <a:solidFill>
                  <a:schemeClr val="tx1"/>
                </a:solidFill>
                <a:latin typeface="Times New Roman" panose="02020603050405020304" pitchFamily="18" charset="0"/>
                <a:cs typeface="Times New Roman" panose="02020603050405020304" pitchFamily="18" charset="0"/>
              </a:rPr>
              <a:t>11</a:t>
            </a:fld>
            <a:endParaRPr lang="es-CO" sz="1600">
              <a:solidFill>
                <a:schemeClr val="tx1"/>
              </a:solidFill>
              <a:latin typeface="Times New Roman" panose="02020603050405020304" pitchFamily="18" charset="0"/>
              <a:cs typeface="Times New Roman" panose="02020603050405020304" pitchFamily="18" charset="0"/>
            </a:endParaRPr>
          </a:p>
        </p:txBody>
      </p:sp>
      <p:cxnSp>
        <p:nvCxnSpPr>
          <p:cNvPr id="14" name="Conector recto 13">
            <a:extLst>
              <a:ext uri="{FF2B5EF4-FFF2-40B4-BE49-F238E27FC236}">
                <a16:creationId xmlns:a16="http://schemas.microsoft.com/office/drawing/2014/main" id="{DF91057D-B115-49F3-AAC3-E0B6034A0AEE}"/>
              </a:ext>
            </a:extLst>
          </p:cNvPr>
          <p:cNvCxnSpPr>
            <a:cxnSpLocks/>
          </p:cNvCxnSpPr>
          <p:nvPr/>
        </p:nvCxnSpPr>
        <p:spPr>
          <a:xfrm>
            <a:off x="0" y="684864"/>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ítulo 6">
            <a:extLst>
              <a:ext uri="{FF2B5EF4-FFF2-40B4-BE49-F238E27FC236}">
                <a16:creationId xmlns:a16="http://schemas.microsoft.com/office/drawing/2014/main" id="{F0FD339B-6B80-403E-AF8A-3F52156A4BD3}"/>
              </a:ext>
            </a:extLst>
          </p:cNvPr>
          <p:cNvSpPr>
            <a:spLocks noGrp="1"/>
          </p:cNvSpPr>
          <p:nvPr>
            <p:ph type="ctrTitle"/>
          </p:nvPr>
        </p:nvSpPr>
        <p:spPr>
          <a:xfrm>
            <a:off x="-33437" y="61921"/>
            <a:ext cx="4489323" cy="489302"/>
          </a:xfrm>
        </p:spPr>
        <p:txBody>
          <a:bodyPr>
            <a:normAutofit/>
          </a:bodyPr>
          <a:lstStyle/>
          <a:p>
            <a:r>
              <a:rPr lang="es-ES" sz="2400" b="1">
                <a:latin typeface="Times New Roman" panose="02020603050405020304" pitchFamily="18" charset="0"/>
                <a:cs typeface="Times New Roman" panose="02020603050405020304" pitchFamily="18" charset="0"/>
              </a:rPr>
              <a:t>EXPLORACIÓN DE DATOS</a:t>
            </a:r>
            <a:endParaRPr lang="es-CO" sz="2400" b="1">
              <a:latin typeface="Times New Roman" panose="02020603050405020304" pitchFamily="18" charset="0"/>
              <a:cs typeface="Times New Roman" panose="02020603050405020304" pitchFamily="18" charset="0"/>
            </a:endParaRPr>
          </a:p>
        </p:txBody>
      </p:sp>
      <p:pic>
        <p:nvPicPr>
          <p:cNvPr id="2" name="Imagen 4">
            <a:extLst>
              <a:ext uri="{FF2B5EF4-FFF2-40B4-BE49-F238E27FC236}">
                <a16:creationId xmlns:a16="http://schemas.microsoft.com/office/drawing/2014/main" id="{131EA6E1-9EC2-417B-C578-154135560C85}"/>
              </a:ext>
            </a:extLst>
          </p:cNvPr>
          <p:cNvPicPr>
            <a:picLocks noChangeAspect="1"/>
          </p:cNvPicPr>
          <p:nvPr/>
        </p:nvPicPr>
        <p:blipFill rotWithShape="1">
          <a:blip r:embed="rId2">
            <a:extLst>
              <a:ext uri="{28A0092B-C50C-407E-A947-70E740481C1C}">
                <a14:useLocalDpi xmlns:a14="http://schemas.microsoft.com/office/drawing/2010/main" val="0"/>
              </a:ext>
            </a:extLst>
          </a:blip>
          <a:srcRect r="53713"/>
          <a:stretch/>
        </p:blipFill>
        <p:spPr>
          <a:xfrm>
            <a:off x="10526485" y="0"/>
            <a:ext cx="1654629" cy="672381"/>
          </a:xfrm>
          <a:prstGeom prst="rect">
            <a:avLst/>
          </a:prstGeom>
        </p:spPr>
      </p:pic>
      <p:sp>
        <p:nvSpPr>
          <p:cNvPr id="7" name="TextBox 9">
            <a:extLst>
              <a:ext uri="{FF2B5EF4-FFF2-40B4-BE49-F238E27FC236}">
                <a16:creationId xmlns:a16="http://schemas.microsoft.com/office/drawing/2014/main" id="{5A36123B-DB22-4C4B-42A8-2E6649C2391F}"/>
              </a:ext>
            </a:extLst>
          </p:cNvPr>
          <p:cNvSpPr txBox="1"/>
          <p:nvPr/>
        </p:nvSpPr>
        <p:spPr>
          <a:xfrm>
            <a:off x="1450258" y="1954910"/>
            <a:ext cx="9291484" cy="3477875"/>
          </a:xfrm>
          <a:prstGeom prst="rect">
            <a:avLst/>
          </a:prstGeom>
          <a:noFill/>
        </p:spPr>
        <p:txBody>
          <a:bodyPr wrap="square" rtlCol="0">
            <a:spAutoFit/>
          </a:bodyPr>
          <a:lstStyle/>
          <a:p>
            <a:pPr marL="342900" indent="-342900" algn="just">
              <a:buFont typeface="Arial" panose="020B0604020202020204" pitchFamily="34" charset="0"/>
              <a:buChar char="•"/>
            </a:pPr>
            <a:r>
              <a:rPr lang="es-ES" sz="2000" dirty="0">
                <a:latin typeface="Times New Roman" panose="02020603050405020304" pitchFamily="18" charset="0"/>
                <a:cs typeface="Times New Roman" panose="02020603050405020304" pitchFamily="18" charset="0"/>
              </a:rPr>
              <a:t>A partir de la exploración de datos, se pudo determinar la naturaleza de las variables, así como sus valores máximos, mínimos, promedio y desviación estándar para cada conjunto de datos. </a:t>
            </a:r>
          </a:p>
          <a:p>
            <a:pPr marL="342900" indent="-342900" algn="just">
              <a:buFont typeface="Arial" panose="020B0604020202020204" pitchFamily="34" charset="0"/>
              <a:buChar char="•"/>
            </a:pPr>
            <a:endParaRPr lang="es-E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s-ES" sz="2000" dirty="0">
                <a:latin typeface="Times New Roman" panose="02020603050405020304" pitchFamily="18" charset="0"/>
                <a:cs typeface="Times New Roman" panose="02020603050405020304" pitchFamily="18" charset="0"/>
              </a:rPr>
              <a:t>Además, se encontró la frecuencia de estos datos, lo cual se relaciona con las mismas estadísticas descriptivas encontradas. </a:t>
            </a:r>
          </a:p>
          <a:p>
            <a:pPr marL="342900" indent="-342900" algn="just">
              <a:buFont typeface="Arial" panose="020B0604020202020204" pitchFamily="34" charset="0"/>
              <a:buChar char="•"/>
            </a:pPr>
            <a:endParaRPr lang="es-E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s-ES" sz="2000" dirty="0">
                <a:latin typeface="Times New Roman" panose="02020603050405020304" pitchFamily="18" charset="0"/>
                <a:cs typeface="Times New Roman" panose="02020603050405020304" pitchFamily="18" charset="0"/>
              </a:rPr>
              <a:t>Se considera que esta exploración de datos es realmente valiosa, ya que permite tener una comprensión más clara de la información proporcionada por cada una de las variables explicativas. Este entendimiento es clave para los pasos siguientes, especialmente para el desarrollo de modelos.</a:t>
            </a:r>
            <a:endParaRPr lang="es-ES_tradnl"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9120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id="{F5B10895-9A05-40D2-A90D-5370395D5A13}"/>
              </a:ext>
            </a:extLst>
          </p:cNvPr>
          <p:cNvSpPr>
            <a:spLocks noGrp="1"/>
          </p:cNvSpPr>
          <p:nvPr>
            <p:ph type="sldNum" sz="quarter" idx="12"/>
          </p:nvPr>
        </p:nvSpPr>
        <p:spPr>
          <a:xfrm>
            <a:off x="11028784" y="6356350"/>
            <a:ext cx="606624" cy="391691"/>
          </a:xfrm>
        </p:spPr>
        <p:txBody>
          <a:bodyPr/>
          <a:lstStyle/>
          <a:p>
            <a:fld id="{E6339056-A40D-4A21-95BB-147E8705DC3A}" type="slidenum">
              <a:rPr lang="es-CO" sz="1600" smtClean="0">
                <a:solidFill>
                  <a:schemeClr val="tx1"/>
                </a:solidFill>
                <a:latin typeface="Times New Roman" panose="02020603050405020304" pitchFamily="18" charset="0"/>
                <a:cs typeface="Times New Roman" panose="02020603050405020304" pitchFamily="18" charset="0"/>
              </a:rPr>
              <a:t>12</a:t>
            </a:fld>
            <a:endParaRPr lang="es-CO" sz="1600">
              <a:solidFill>
                <a:schemeClr val="tx1"/>
              </a:solidFill>
              <a:latin typeface="Times New Roman" panose="02020603050405020304" pitchFamily="18" charset="0"/>
              <a:cs typeface="Times New Roman" panose="02020603050405020304" pitchFamily="18" charset="0"/>
            </a:endParaRPr>
          </a:p>
        </p:txBody>
      </p:sp>
      <p:cxnSp>
        <p:nvCxnSpPr>
          <p:cNvPr id="14" name="Conector recto 13">
            <a:extLst>
              <a:ext uri="{FF2B5EF4-FFF2-40B4-BE49-F238E27FC236}">
                <a16:creationId xmlns:a16="http://schemas.microsoft.com/office/drawing/2014/main" id="{DF91057D-B115-49F3-AAC3-E0B6034A0AEE}"/>
              </a:ext>
            </a:extLst>
          </p:cNvPr>
          <p:cNvCxnSpPr>
            <a:cxnSpLocks/>
          </p:cNvCxnSpPr>
          <p:nvPr/>
        </p:nvCxnSpPr>
        <p:spPr>
          <a:xfrm>
            <a:off x="0" y="684864"/>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ítulo 6">
            <a:extLst>
              <a:ext uri="{FF2B5EF4-FFF2-40B4-BE49-F238E27FC236}">
                <a16:creationId xmlns:a16="http://schemas.microsoft.com/office/drawing/2014/main" id="{F0FD339B-6B80-403E-AF8A-3F52156A4BD3}"/>
              </a:ext>
            </a:extLst>
          </p:cNvPr>
          <p:cNvSpPr>
            <a:spLocks noGrp="1"/>
          </p:cNvSpPr>
          <p:nvPr>
            <p:ph type="ctrTitle"/>
          </p:nvPr>
        </p:nvSpPr>
        <p:spPr>
          <a:xfrm>
            <a:off x="-33436" y="61921"/>
            <a:ext cx="3333228" cy="489302"/>
          </a:xfrm>
        </p:spPr>
        <p:txBody>
          <a:bodyPr>
            <a:normAutofit/>
          </a:bodyPr>
          <a:lstStyle/>
          <a:p>
            <a:r>
              <a:rPr lang="es-ES" sz="2400" b="1">
                <a:latin typeface="Times New Roman" panose="02020603050405020304" pitchFamily="18" charset="0"/>
                <a:cs typeface="Times New Roman" panose="02020603050405020304" pitchFamily="18" charset="0"/>
              </a:rPr>
              <a:t>MODELAMIENTO</a:t>
            </a:r>
            <a:endParaRPr lang="es-CO" sz="2400" b="1">
              <a:latin typeface="Times New Roman" panose="02020603050405020304" pitchFamily="18" charset="0"/>
              <a:cs typeface="Times New Roman" panose="02020603050405020304" pitchFamily="18" charset="0"/>
            </a:endParaRPr>
          </a:p>
        </p:txBody>
      </p:sp>
      <p:pic>
        <p:nvPicPr>
          <p:cNvPr id="2" name="Imagen 4">
            <a:extLst>
              <a:ext uri="{FF2B5EF4-FFF2-40B4-BE49-F238E27FC236}">
                <a16:creationId xmlns:a16="http://schemas.microsoft.com/office/drawing/2014/main" id="{131EA6E1-9EC2-417B-C578-154135560C85}"/>
              </a:ext>
            </a:extLst>
          </p:cNvPr>
          <p:cNvPicPr>
            <a:picLocks noChangeAspect="1"/>
          </p:cNvPicPr>
          <p:nvPr/>
        </p:nvPicPr>
        <p:blipFill rotWithShape="1">
          <a:blip r:embed="rId2">
            <a:extLst>
              <a:ext uri="{28A0092B-C50C-407E-A947-70E740481C1C}">
                <a14:useLocalDpi xmlns:a14="http://schemas.microsoft.com/office/drawing/2010/main" val="0"/>
              </a:ext>
            </a:extLst>
          </a:blip>
          <a:srcRect r="53713"/>
          <a:stretch/>
        </p:blipFill>
        <p:spPr>
          <a:xfrm>
            <a:off x="10526485" y="0"/>
            <a:ext cx="1654629" cy="672381"/>
          </a:xfrm>
          <a:prstGeom prst="rect">
            <a:avLst/>
          </a:prstGeom>
        </p:spPr>
      </p:pic>
      <p:graphicFrame>
        <p:nvGraphicFramePr>
          <p:cNvPr id="5" name="Table 4">
            <a:extLst>
              <a:ext uri="{FF2B5EF4-FFF2-40B4-BE49-F238E27FC236}">
                <a16:creationId xmlns:a16="http://schemas.microsoft.com/office/drawing/2014/main" id="{EDFBF587-A4A0-18A8-A6C5-4148EA4B8328}"/>
              </a:ext>
            </a:extLst>
          </p:cNvPr>
          <p:cNvGraphicFramePr>
            <a:graphicFrameLocks noGrp="1"/>
          </p:cNvGraphicFramePr>
          <p:nvPr>
            <p:extLst>
              <p:ext uri="{D42A27DB-BD31-4B8C-83A1-F6EECF244321}">
                <p14:modId xmlns:p14="http://schemas.microsoft.com/office/powerpoint/2010/main" val="3742279976"/>
              </p:ext>
            </p:extLst>
          </p:nvPr>
        </p:nvGraphicFramePr>
        <p:xfrm>
          <a:off x="1641971" y="1574800"/>
          <a:ext cx="3054668" cy="1854200"/>
        </p:xfrm>
        <a:graphic>
          <a:graphicData uri="http://schemas.openxmlformats.org/drawingml/2006/table">
            <a:tbl>
              <a:tblPr firstRow="1" bandRow="1">
                <a:tableStyleId>{9D7B26C5-4107-4FEC-AEDC-1716B250A1EF}</a:tableStyleId>
              </a:tblPr>
              <a:tblGrid>
                <a:gridCol w="1429068">
                  <a:extLst>
                    <a:ext uri="{9D8B030D-6E8A-4147-A177-3AD203B41FA5}">
                      <a16:colId xmlns:a16="http://schemas.microsoft.com/office/drawing/2014/main" val="3558783467"/>
                    </a:ext>
                  </a:extLst>
                </a:gridCol>
                <a:gridCol w="812800">
                  <a:extLst>
                    <a:ext uri="{9D8B030D-6E8A-4147-A177-3AD203B41FA5}">
                      <a16:colId xmlns:a16="http://schemas.microsoft.com/office/drawing/2014/main" val="2874285627"/>
                    </a:ext>
                  </a:extLst>
                </a:gridCol>
                <a:gridCol w="812800">
                  <a:extLst>
                    <a:ext uri="{9D8B030D-6E8A-4147-A177-3AD203B41FA5}">
                      <a16:colId xmlns:a16="http://schemas.microsoft.com/office/drawing/2014/main" val="298298397"/>
                    </a:ext>
                  </a:extLst>
                </a:gridCol>
              </a:tblGrid>
              <a:tr h="370840">
                <a:tc>
                  <a:txBody>
                    <a:bodyPr/>
                    <a:lstStyle/>
                    <a:p>
                      <a:pPr algn="ctr"/>
                      <a:r>
                        <a:rPr lang="en-US"/>
                        <a:t>dfarreglado</a:t>
                      </a:r>
                    </a:p>
                  </a:txBody>
                  <a:tcPr/>
                </a:tc>
                <a:tc>
                  <a:txBody>
                    <a:bodyPr/>
                    <a:lstStyle/>
                    <a:p>
                      <a:pPr algn="ctr"/>
                      <a:r>
                        <a:rPr lang="es-ES" sz="1800" b="1" kern="1200">
                          <a:solidFill>
                            <a:schemeClr val="tx1"/>
                          </a:solidFill>
                          <a:effectLst/>
                        </a:rPr>
                        <a:t>R</a:t>
                      </a:r>
                      <a:r>
                        <a:rPr lang="es-ES" sz="1800" b="1" kern="1200" baseline="30000">
                          <a:solidFill>
                            <a:schemeClr val="tx1"/>
                          </a:solidFill>
                          <a:effectLst/>
                        </a:rPr>
                        <a:t>2</a:t>
                      </a:r>
                      <a:r>
                        <a:rPr lang="en-GB">
                          <a:solidFill>
                            <a:schemeClr val="tx1"/>
                          </a:solidFill>
                          <a:effectLst/>
                        </a:rPr>
                        <a:t> </a:t>
                      </a:r>
                      <a:endParaRPr lang="en-US">
                        <a:solidFill>
                          <a:schemeClr val="tx1"/>
                        </a:solidFill>
                      </a:endParaRPr>
                    </a:p>
                  </a:txBody>
                  <a:tcPr/>
                </a:tc>
                <a:tc>
                  <a:txBody>
                    <a:bodyPr/>
                    <a:lstStyle/>
                    <a:p>
                      <a:pPr algn="ctr"/>
                      <a:r>
                        <a:rPr lang="es-ES" sz="1800" b="1" kern="1200">
                          <a:solidFill>
                            <a:schemeClr val="tx1"/>
                          </a:solidFill>
                          <a:effectLst/>
                        </a:rPr>
                        <a:t>R</a:t>
                      </a:r>
                      <a:r>
                        <a:rPr lang="es-ES" sz="1800" b="1" kern="1200" baseline="30000">
                          <a:solidFill>
                            <a:schemeClr val="tx1"/>
                          </a:solidFill>
                          <a:effectLst/>
                        </a:rPr>
                        <a:t>2</a:t>
                      </a:r>
                      <a:r>
                        <a:rPr lang="es-ES" sz="1800" b="1" kern="1200" baseline="-25000">
                          <a:solidFill>
                            <a:schemeClr val="tx1"/>
                          </a:solidFill>
                          <a:effectLst/>
                        </a:rPr>
                        <a:t>adj</a:t>
                      </a:r>
                      <a:r>
                        <a:rPr lang="en-GB">
                          <a:solidFill>
                            <a:schemeClr val="tx1"/>
                          </a:solidFill>
                          <a:effectLst/>
                        </a:rPr>
                        <a:t> </a:t>
                      </a:r>
                      <a:endParaRPr lang="en-US">
                        <a:solidFill>
                          <a:schemeClr val="tx1"/>
                        </a:solidFill>
                      </a:endParaRPr>
                    </a:p>
                  </a:txBody>
                  <a:tcPr/>
                </a:tc>
                <a:extLst>
                  <a:ext uri="{0D108BD9-81ED-4DB2-BD59-A6C34878D82A}">
                    <a16:rowId xmlns:a16="http://schemas.microsoft.com/office/drawing/2014/main" val="1869284209"/>
                  </a:ext>
                </a:extLst>
              </a:tr>
              <a:tr h="370840">
                <a:tc>
                  <a:txBody>
                    <a:bodyPr/>
                    <a:lstStyle/>
                    <a:p>
                      <a:pPr algn="ctr"/>
                      <a:r>
                        <a:rPr lang="en-US"/>
                        <a:t>Completo</a:t>
                      </a:r>
                    </a:p>
                  </a:txBody>
                  <a:tcPr/>
                </a:tc>
                <a:tc>
                  <a:txBody>
                    <a:bodyPr/>
                    <a:lstStyle/>
                    <a:p>
                      <a:pPr algn="ctr"/>
                      <a:r>
                        <a:rPr lang="en-US"/>
                        <a:t>0.356</a:t>
                      </a:r>
                    </a:p>
                  </a:txBody>
                  <a:tcPr/>
                </a:tc>
                <a:tc>
                  <a:txBody>
                    <a:bodyPr/>
                    <a:lstStyle/>
                    <a:p>
                      <a:pPr algn="ctr"/>
                      <a:r>
                        <a:rPr lang="en-US"/>
                        <a:t>0.310</a:t>
                      </a:r>
                    </a:p>
                  </a:txBody>
                  <a:tcPr/>
                </a:tc>
                <a:extLst>
                  <a:ext uri="{0D108BD9-81ED-4DB2-BD59-A6C34878D82A}">
                    <a16:rowId xmlns:a16="http://schemas.microsoft.com/office/drawing/2014/main" val="3197990944"/>
                  </a:ext>
                </a:extLst>
              </a:tr>
              <a:tr h="370840">
                <a:tc>
                  <a:txBody>
                    <a:bodyPr/>
                    <a:lstStyle/>
                    <a:p>
                      <a:pPr algn="ctr"/>
                      <a:r>
                        <a:rPr lang="en-US"/>
                        <a:t>Reducido</a:t>
                      </a:r>
                    </a:p>
                  </a:txBody>
                  <a:tcPr/>
                </a:tc>
                <a:tc>
                  <a:txBody>
                    <a:bodyPr/>
                    <a:lstStyle/>
                    <a:p>
                      <a:pPr algn="ctr"/>
                      <a:r>
                        <a:rPr lang="en-US"/>
                        <a:t>0.307</a:t>
                      </a:r>
                    </a:p>
                  </a:txBody>
                  <a:tcPr/>
                </a:tc>
                <a:tc>
                  <a:txBody>
                    <a:bodyPr/>
                    <a:lstStyle/>
                    <a:p>
                      <a:pPr algn="ctr"/>
                      <a:r>
                        <a:rPr lang="en-US"/>
                        <a:t>0.297</a:t>
                      </a:r>
                    </a:p>
                  </a:txBody>
                  <a:tcPr/>
                </a:tc>
                <a:extLst>
                  <a:ext uri="{0D108BD9-81ED-4DB2-BD59-A6C34878D82A}">
                    <a16:rowId xmlns:a16="http://schemas.microsoft.com/office/drawing/2014/main" val="4032970803"/>
                  </a:ext>
                </a:extLst>
              </a:tr>
              <a:tr h="370840">
                <a:tc>
                  <a:txBody>
                    <a:bodyPr/>
                    <a:lstStyle/>
                    <a:p>
                      <a:pPr algn="ctr"/>
                      <a:r>
                        <a:rPr lang="en-US"/>
                        <a:t>P-valor</a:t>
                      </a:r>
                    </a:p>
                  </a:txBody>
                  <a:tcPr/>
                </a:tc>
                <a:tc gridSpan="2">
                  <a:txBody>
                    <a:bodyPr/>
                    <a:lstStyle/>
                    <a:p>
                      <a:pPr algn="ctr"/>
                      <a:r>
                        <a:rPr lang="en-US"/>
                        <a:t>0.9569</a:t>
                      </a:r>
                    </a:p>
                  </a:txBody>
                  <a:tcPr marL="83127" marR="83127"/>
                </a:tc>
                <a:tc hMerge="1">
                  <a:txBody>
                    <a:bodyPr/>
                    <a:lstStyle/>
                    <a:p>
                      <a:endParaRPr lang="en-US"/>
                    </a:p>
                  </a:txBody>
                  <a:tcPr/>
                </a:tc>
                <a:extLst>
                  <a:ext uri="{0D108BD9-81ED-4DB2-BD59-A6C34878D82A}">
                    <a16:rowId xmlns:a16="http://schemas.microsoft.com/office/drawing/2014/main" val="2941669260"/>
                  </a:ext>
                </a:extLst>
              </a:tr>
              <a:tr h="370840">
                <a:tc>
                  <a:txBody>
                    <a:bodyPr/>
                    <a:lstStyle/>
                    <a:p>
                      <a:pPr algn="ctr"/>
                      <a:r>
                        <a:rPr lang="en-US"/>
                        <a:t>Targeted</a:t>
                      </a:r>
                    </a:p>
                  </a:txBody>
                  <a:tcPr/>
                </a:tc>
                <a:tc>
                  <a:txBody>
                    <a:bodyPr/>
                    <a:lstStyle/>
                    <a:p>
                      <a:pPr algn="ctr"/>
                      <a:r>
                        <a:rPr lang="en-US"/>
                        <a:t>0.201</a:t>
                      </a:r>
                    </a:p>
                  </a:txBody>
                  <a:tcPr/>
                </a:tc>
                <a:tc>
                  <a:txBody>
                    <a:bodyPr/>
                    <a:lstStyle/>
                    <a:p>
                      <a:pPr algn="ctr"/>
                      <a:r>
                        <a:rPr lang="en-US"/>
                        <a:t>0.190</a:t>
                      </a:r>
                    </a:p>
                  </a:txBody>
                  <a:tcPr/>
                </a:tc>
                <a:extLst>
                  <a:ext uri="{0D108BD9-81ED-4DB2-BD59-A6C34878D82A}">
                    <a16:rowId xmlns:a16="http://schemas.microsoft.com/office/drawing/2014/main" val="2639696330"/>
                  </a:ext>
                </a:extLst>
              </a:tr>
            </a:tbl>
          </a:graphicData>
        </a:graphic>
      </p:graphicFrame>
      <p:graphicFrame>
        <p:nvGraphicFramePr>
          <p:cNvPr id="6" name="Table 5">
            <a:extLst>
              <a:ext uri="{FF2B5EF4-FFF2-40B4-BE49-F238E27FC236}">
                <a16:creationId xmlns:a16="http://schemas.microsoft.com/office/drawing/2014/main" id="{01C03274-3058-EA87-94FB-22949B136E84}"/>
              </a:ext>
            </a:extLst>
          </p:cNvPr>
          <p:cNvGraphicFramePr>
            <a:graphicFrameLocks noGrp="1"/>
          </p:cNvGraphicFramePr>
          <p:nvPr>
            <p:extLst>
              <p:ext uri="{D42A27DB-BD31-4B8C-83A1-F6EECF244321}">
                <p14:modId xmlns:p14="http://schemas.microsoft.com/office/powerpoint/2010/main" val="590427055"/>
              </p:ext>
            </p:extLst>
          </p:nvPr>
        </p:nvGraphicFramePr>
        <p:xfrm>
          <a:off x="6610626" y="1574800"/>
          <a:ext cx="2840800" cy="1854200"/>
        </p:xfrm>
        <a:graphic>
          <a:graphicData uri="http://schemas.openxmlformats.org/drawingml/2006/table">
            <a:tbl>
              <a:tblPr firstRow="1" bandRow="1">
                <a:tableStyleId>{9D7B26C5-4107-4FEC-AEDC-1716B250A1EF}</a:tableStyleId>
              </a:tblPr>
              <a:tblGrid>
                <a:gridCol w="1215200">
                  <a:extLst>
                    <a:ext uri="{9D8B030D-6E8A-4147-A177-3AD203B41FA5}">
                      <a16:colId xmlns:a16="http://schemas.microsoft.com/office/drawing/2014/main" val="3558783467"/>
                    </a:ext>
                  </a:extLst>
                </a:gridCol>
                <a:gridCol w="812800">
                  <a:extLst>
                    <a:ext uri="{9D8B030D-6E8A-4147-A177-3AD203B41FA5}">
                      <a16:colId xmlns:a16="http://schemas.microsoft.com/office/drawing/2014/main" val="2874285627"/>
                    </a:ext>
                  </a:extLst>
                </a:gridCol>
                <a:gridCol w="812800">
                  <a:extLst>
                    <a:ext uri="{9D8B030D-6E8A-4147-A177-3AD203B41FA5}">
                      <a16:colId xmlns:a16="http://schemas.microsoft.com/office/drawing/2014/main" val="298298397"/>
                    </a:ext>
                  </a:extLst>
                </a:gridCol>
              </a:tblGrid>
              <a:tr h="370840">
                <a:tc>
                  <a:txBody>
                    <a:bodyPr/>
                    <a:lstStyle/>
                    <a:p>
                      <a:pPr algn="ctr"/>
                      <a:r>
                        <a:rPr lang="en-US">
                          <a:solidFill>
                            <a:schemeClr val="tx1"/>
                          </a:solidFill>
                        </a:rPr>
                        <a:t>Dflimpio</a:t>
                      </a:r>
                    </a:p>
                  </a:txBody>
                  <a:tcPr/>
                </a:tc>
                <a:tc>
                  <a:txBody>
                    <a:bodyPr/>
                    <a:lstStyle/>
                    <a:p>
                      <a:pPr algn="ctr"/>
                      <a:r>
                        <a:rPr lang="es-ES" sz="1800" b="1" kern="1200">
                          <a:solidFill>
                            <a:schemeClr val="tx1"/>
                          </a:solidFill>
                          <a:effectLst/>
                        </a:rPr>
                        <a:t>R</a:t>
                      </a:r>
                      <a:r>
                        <a:rPr lang="es-ES" sz="1800" b="1" kern="1200" baseline="30000">
                          <a:solidFill>
                            <a:schemeClr val="tx1"/>
                          </a:solidFill>
                          <a:effectLst/>
                        </a:rPr>
                        <a:t>2</a:t>
                      </a:r>
                      <a:r>
                        <a:rPr lang="en-GB">
                          <a:solidFill>
                            <a:schemeClr val="tx1"/>
                          </a:solidFill>
                          <a:effectLst/>
                        </a:rPr>
                        <a:t> </a:t>
                      </a:r>
                      <a:endParaRPr lang="en-US">
                        <a:solidFill>
                          <a:schemeClr val="tx1"/>
                        </a:solidFill>
                      </a:endParaRPr>
                    </a:p>
                  </a:txBody>
                  <a:tcPr/>
                </a:tc>
                <a:tc>
                  <a:txBody>
                    <a:bodyPr/>
                    <a:lstStyle/>
                    <a:p>
                      <a:pPr algn="ctr"/>
                      <a:r>
                        <a:rPr lang="es-ES" sz="1800" b="1" kern="1200">
                          <a:solidFill>
                            <a:schemeClr val="tx1"/>
                          </a:solidFill>
                          <a:effectLst/>
                        </a:rPr>
                        <a:t>R</a:t>
                      </a:r>
                      <a:r>
                        <a:rPr lang="es-ES" sz="1800" b="1" kern="1200" baseline="30000">
                          <a:solidFill>
                            <a:schemeClr val="tx1"/>
                          </a:solidFill>
                          <a:effectLst/>
                        </a:rPr>
                        <a:t>2</a:t>
                      </a:r>
                      <a:r>
                        <a:rPr lang="es-ES" sz="1800" b="1" kern="1200" baseline="-25000">
                          <a:solidFill>
                            <a:schemeClr val="tx1"/>
                          </a:solidFill>
                          <a:effectLst/>
                        </a:rPr>
                        <a:t>adj</a:t>
                      </a:r>
                      <a:r>
                        <a:rPr lang="en-GB">
                          <a:solidFill>
                            <a:schemeClr val="tx1"/>
                          </a:solidFill>
                          <a:effectLst/>
                        </a:rPr>
                        <a:t> </a:t>
                      </a:r>
                      <a:endParaRPr lang="en-US">
                        <a:solidFill>
                          <a:schemeClr val="tx1"/>
                        </a:solidFill>
                      </a:endParaRPr>
                    </a:p>
                  </a:txBody>
                  <a:tcPr/>
                </a:tc>
                <a:extLst>
                  <a:ext uri="{0D108BD9-81ED-4DB2-BD59-A6C34878D82A}">
                    <a16:rowId xmlns:a16="http://schemas.microsoft.com/office/drawing/2014/main" val="1869284209"/>
                  </a:ext>
                </a:extLst>
              </a:tr>
              <a:tr h="370840">
                <a:tc>
                  <a:txBody>
                    <a:bodyPr/>
                    <a:lstStyle/>
                    <a:p>
                      <a:pPr algn="ctr"/>
                      <a:r>
                        <a:rPr lang="en-US">
                          <a:solidFill>
                            <a:schemeClr val="tx1"/>
                          </a:solidFill>
                        </a:rPr>
                        <a:t>Completo</a:t>
                      </a:r>
                    </a:p>
                  </a:txBody>
                  <a:tcPr/>
                </a:tc>
                <a:tc>
                  <a:txBody>
                    <a:bodyPr/>
                    <a:lstStyle/>
                    <a:p>
                      <a:pPr algn="ctr"/>
                      <a:r>
                        <a:rPr lang="en-US">
                          <a:solidFill>
                            <a:schemeClr val="tx1"/>
                          </a:solidFill>
                        </a:rPr>
                        <a:t>0.357</a:t>
                      </a:r>
                    </a:p>
                  </a:txBody>
                  <a:tcPr/>
                </a:tc>
                <a:tc>
                  <a:txBody>
                    <a:bodyPr/>
                    <a:lstStyle/>
                    <a:p>
                      <a:pPr algn="ctr"/>
                      <a:r>
                        <a:rPr lang="en-US">
                          <a:solidFill>
                            <a:schemeClr val="tx1"/>
                          </a:solidFill>
                        </a:rPr>
                        <a:t>0.312</a:t>
                      </a:r>
                    </a:p>
                  </a:txBody>
                  <a:tcPr/>
                </a:tc>
                <a:extLst>
                  <a:ext uri="{0D108BD9-81ED-4DB2-BD59-A6C34878D82A}">
                    <a16:rowId xmlns:a16="http://schemas.microsoft.com/office/drawing/2014/main" val="3197990944"/>
                  </a:ext>
                </a:extLst>
              </a:tr>
              <a:tr h="370840">
                <a:tc>
                  <a:txBody>
                    <a:bodyPr/>
                    <a:lstStyle/>
                    <a:p>
                      <a:pPr algn="ctr"/>
                      <a:r>
                        <a:rPr lang="en-US">
                          <a:solidFill>
                            <a:schemeClr val="tx1"/>
                          </a:solidFill>
                        </a:rPr>
                        <a:t>Reducido</a:t>
                      </a:r>
                    </a:p>
                  </a:txBody>
                  <a:tcPr/>
                </a:tc>
                <a:tc>
                  <a:txBody>
                    <a:bodyPr/>
                    <a:lstStyle/>
                    <a:p>
                      <a:pPr algn="ctr"/>
                      <a:r>
                        <a:rPr lang="en-US">
                          <a:solidFill>
                            <a:schemeClr val="tx1"/>
                          </a:solidFill>
                        </a:rPr>
                        <a:t>0.310</a:t>
                      </a:r>
                    </a:p>
                  </a:txBody>
                  <a:tcPr/>
                </a:tc>
                <a:tc>
                  <a:txBody>
                    <a:bodyPr/>
                    <a:lstStyle/>
                    <a:p>
                      <a:pPr algn="ctr"/>
                      <a:r>
                        <a:rPr lang="en-US">
                          <a:solidFill>
                            <a:schemeClr val="tx1"/>
                          </a:solidFill>
                        </a:rPr>
                        <a:t>0.300</a:t>
                      </a:r>
                    </a:p>
                  </a:txBody>
                  <a:tcPr/>
                </a:tc>
                <a:extLst>
                  <a:ext uri="{0D108BD9-81ED-4DB2-BD59-A6C34878D82A}">
                    <a16:rowId xmlns:a16="http://schemas.microsoft.com/office/drawing/2014/main" val="4032970803"/>
                  </a:ext>
                </a:extLst>
              </a:tr>
              <a:tr h="370840">
                <a:tc>
                  <a:txBody>
                    <a:bodyPr/>
                    <a:lstStyle/>
                    <a:p>
                      <a:pPr algn="ctr"/>
                      <a:r>
                        <a:rPr lang="en-US">
                          <a:solidFill>
                            <a:schemeClr val="tx1"/>
                          </a:solidFill>
                        </a:rPr>
                        <a:t>P-valor</a:t>
                      </a:r>
                    </a:p>
                  </a:txBody>
                  <a:tcPr/>
                </a:tc>
                <a:tc gridSpan="2">
                  <a:txBody>
                    <a:bodyPr/>
                    <a:lstStyle/>
                    <a:p>
                      <a:pPr algn="ctr"/>
                      <a:r>
                        <a:rPr lang="en-US">
                          <a:solidFill>
                            <a:schemeClr val="tx1"/>
                          </a:solidFill>
                        </a:rPr>
                        <a:t>0.9536</a:t>
                      </a:r>
                    </a:p>
                  </a:txBody>
                  <a:tcPr/>
                </a:tc>
                <a:tc hMerge="1">
                  <a:txBody>
                    <a:bodyPr/>
                    <a:lstStyle/>
                    <a:p>
                      <a:endParaRPr lang="en-US"/>
                    </a:p>
                  </a:txBody>
                  <a:tcPr/>
                </a:tc>
                <a:extLst>
                  <a:ext uri="{0D108BD9-81ED-4DB2-BD59-A6C34878D82A}">
                    <a16:rowId xmlns:a16="http://schemas.microsoft.com/office/drawing/2014/main" val="2941669260"/>
                  </a:ext>
                </a:extLst>
              </a:tr>
              <a:tr h="370840">
                <a:tc>
                  <a:txBody>
                    <a:bodyPr/>
                    <a:lstStyle/>
                    <a:p>
                      <a:pPr algn="ctr"/>
                      <a:r>
                        <a:rPr lang="en-US">
                          <a:solidFill>
                            <a:schemeClr val="tx1"/>
                          </a:solidFill>
                        </a:rPr>
                        <a:t>Targeted</a:t>
                      </a:r>
                    </a:p>
                  </a:txBody>
                  <a:tcPr/>
                </a:tc>
                <a:tc>
                  <a:txBody>
                    <a:bodyPr/>
                    <a:lstStyle/>
                    <a:p>
                      <a:pPr algn="ctr"/>
                      <a:r>
                        <a:rPr lang="en-US">
                          <a:solidFill>
                            <a:schemeClr val="tx1"/>
                          </a:solidFill>
                        </a:rPr>
                        <a:t>0.202</a:t>
                      </a:r>
                    </a:p>
                  </a:txBody>
                  <a:tcPr/>
                </a:tc>
                <a:tc>
                  <a:txBody>
                    <a:bodyPr/>
                    <a:lstStyle/>
                    <a:p>
                      <a:pPr algn="ctr"/>
                      <a:r>
                        <a:rPr lang="en-US">
                          <a:solidFill>
                            <a:schemeClr val="tx1"/>
                          </a:solidFill>
                        </a:rPr>
                        <a:t>0.191</a:t>
                      </a:r>
                    </a:p>
                  </a:txBody>
                  <a:tcPr/>
                </a:tc>
                <a:extLst>
                  <a:ext uri="{0D108BD9-81ED-4DB2-BD59-A6C34878D82A}">
                    <a16:rowId xmlns:a16="http://schemas.microsoft.com/office/drawing/2014/main" val="2639696330"/>
                  </a:ext>
                </a:extLst>
              </a:tr>
            </a:tbl>
          </a:graphicData>
        </a:graphic>
      </p:graphicFrame>
      <p:sp>
        <p:nvSpPr>
          <p:cNvPr id="10" name="TextBox 9">
            <a:extLst>
              <a:ext uri="{FF2B5EF4-FFF2-40B4-BE49-F238E27FC236}">
                <a16:creationId xmlns:a16="http://schemas.microsoft.com/office/drawing/2014/main" id="{5AF289C3-ECE2-0AC5-A8FD-DFBAE5CD6547}"/>
              </a:ext>
            </a:extLst>
          </p:cNvPr>
          <p:cNvSpPr txBox="1"/>
          <p:nvPr/>
        </p:nvSpPr>
        <p:spPr>
          <a:xfrm>
            <a:off x="1384532" y="4108174"/>
            <a:ext cx="9422936" cy="1477328"/>
          </a:xfrm>
          <a:prstGeom prst="rect">
            <a:avLst/>
          </a:prstGeom>
          <a:noFill/>
        </p:spPr>
        <p:txBody>
          <a:bodyPr wrap="square" rtlCol="0">
            <a:spAutoFit/>
          </a:bodyPr>
          <a:lstStyle/>
          <a:p>
            <a:pPr marL="285750" indent="-285750">
              <a:buFont typeface="Arial" panose="020B0604020202020204" pitchFamily="34" charset="0"/>
              <a:buChar char="•"/>
            </a:pPr>
            <a:r>
              <a:rPr lang="es-ES_tradnl" dirty="0">
                <a:latin typeface="Times New Roman" panose="02020603050405020304" pitchFamily="18" charset="0"/>
                <a:cs typeface="Times New Roman" panose="02020603050405020304" pitchFamily="18" charset="0"/>
              </a:rPr>
              <a:t>Modelo inicial con todas las variables. (Completo)</a:t>
            </a:r>
          </a:p>
          <a:p>
            <a:pPr marL="285750" indent="-285750">
              <a:buFont typeface="Arial" panose="020B0604020202020204" pitchFamily="34" charset="0"/>
              <a:buChar char="•"/>
            </a:pPr>
            <a:r>
              <a:rPr lang="es-ES_tradnl" dirty="0">
                <a:latin typeface="Times New Roman" panose="02020603050405020304" pitchFamily="18" charset="0"/>
                <a:cs typeface="Times New Roman" panose="02020603050405020304" pitchFamily="18" charset="0"/>
              </a:rPr>
              <a:t>Se eliminan todas las no significativas, se conservan </a:t>
            </a:r>
            <a:r>
              <a:rPr lang="es-ES_tradnl" dirty="0" err="1">
                <a:latin typeface="Times New Roman" panose="02020603050405020304" pitchFamily="18" charset="0"/>
                <a:cs typeface="Times New Roman" panose="02020603050405020304" pitchFamily="18" charset="0"/>
              </a:rPr>
              <a:t>Department</a:t>
            </a:r>
            <a:r>
              <a:rPr lang="es-ES_tradnl" dirty="0">
                <a:latin typeface="Times New Roman" panose="02020603050405020304" pitchFamily="18" charset="0"/>
                <a:cs typeface="Times New Roman" panose="02020603050405020304" pitchFamily="18" charset="0"/>
              </a:rPr>
              <a:t> y </a:t>
            </a:r>
            <a:r>
              <a:rPr lang="es-ES_tradnl" dirty="0" err="1">
                <a:latin typeface="Times New Roman" panose="02020603050405020304" pitchFamily="18" charset="0"/>
                <a:cs typeface="Times New Roman" panose="02020603050405020304" pitchFamily="18" charset="0"/>
              </a:rPr>
              <a:t>Team</a:t>
            </a:r>
            <a:r>
              <a:rPr lang="es-ES_tradnl" dirty="0">
                <a:latin typeface="Times New Roman" panose="02020603050405020304" pitchFamily="18" charset="0"/>
                <a:cs typeface="Times New Roman" panose="02020603050405020304" pitchFamily="18" charset="0"/>
              </a:rPr>
              <a:t> (Categóricas) y </a:t>
            </a:r>
            <a:r>
              <a:rPr lang="es-ES_tradnl" dirty="0" err="1">
                <a:latin typeface="Times New Roman" panose="02020603050405020304" pitchFamily="18" charset="0"/>
                <a:cs typeface="Times New Roman" panose="02020603050405020304" pitchFamily="18" charset="0"/>
              </a:rPr>
              <a:t>smv</a:t>
            </a:r>
            <a:r>
              <a:rPr lang="es-ES_tradnl" dirty="0">
                <a:latin typeface="Times New Roman" panose="02020603050405020304" pitchFamily="18" charset="0"/>
                <a:cs typeface="Times New Roman" panose="02020603050405020304" pitchFamily="18" charset="0"/>
              </a:rPr>
              <a:t>, incentive, </a:t>
            </a:r>
            <a:r>
              <a:rPr lang="es-ES_tradnl" dirty="0" err="1">
                <a:latin typeface="Times New Roman" panose="02020603050405020304" pitchFamily="18" charset="0"/>
                <a:cs typeface="Times New Roman" panose="02020603050405020304" pitchFamily="18" charset="0"/>
              </a:rPr>
              <a:t>over_time</a:t>
            </a:r>
            <a:r>
              <a:rPr lang="es-ES_tradnl" dirty="0">
                <a:latin typeface="Times New Roman" panose="02020603050405020304" pitchFamily="18" charset="0"/>
                <a:cs typeface="Times New Roman" panose="02020603050405020304" pitchFamily="18" charset="0"/>
              </a:rPr>
              <a:t> y </a:t>
            </a:r>
            <a:r>
              <a:rPr lang="es-ES_tradnl" dirty="0" err="1">
                <a:latin typeface="Times New Roman" panose="02020603050405020304" pitchFamily="18" charset="0"/>
                <a:cs typeface="Times New Roman" panose="02020603050405020304" pitchFamily="18" charset="0"/>
              </a:rPr>
              <a:t>no_of_workers</a:t>
            </a:r>
            <a:r>
              <a:rPr lang="es-ES_tradnl" dirty="0">
                <a:latin typeface="Times New Roman" panose="02020603050405020304" pitchFamily="18" charset="0"/>
                <a:cs typeface="Times New Roman" panose="02020603050405020304" pitchFamily="18" charset="0"/>
              </a:rPr>
              <a:t> (Continuas). Se llega al modelo reducido.</a:t>
            </a:r>
          </a:p>
          <a:p>
            <a:pPr marL="285750" indent="-285750">
              <a:buFont typeface="Arial" panose="020B0604020202020204" pitchFamily="34" charset="0"/>
              <a:buChar char="•"/>
            </a:pPr>
            <a:r>
              <a:rPr lang="es-ES_tradnl" dirty="0">
                <a:latin typeface="Times New Roman" panose="02020603050405020304" pitchFamily="18" charset="0"/>
                <a:cs typeface="Times New Roman" panose="02020603050405020304" pitchFamily="18" charset="0"/>
              </a:rPr>
              <a:t>El modelo de </a:t>
            </a:r>
            <a:r>
              <a:rPr lang="es-ES_tradnl" dirty="0" err="1">
                <a:latin typeface="Times New Roman" panose="02020603050405020304" pitchFamily="18" charset="0"/>
                <a:cs typeface="Times New Roman" panose="02020603050405020304" pitchFamily="18" charset="0"/>
              </a:rPr>
              <a:t>targeted</a:t>
            </a:r>
            <a:r>
              <a:rPr lang="es-ES_tradnl" dirty="0">
                <a:latin typeface="Times New Roman" panose="02020603050405020304" pitchFamily="18" charset="0"/>
                <a:cs typeface="Times New Roman" panose="02020603050405020304" pitchFamily="18" charset="0"/>
              </a:rPr>
              <a:t> </a:t>
            </a:r>
            <a:r>
              <a:rPr lang="es-ES_tradnl" dirty="0" err="1">
                <a:latin typeface="Times New Roman" panose="02020603050405020304" pitchFamily="18" charset="0"/>
                <a:cs typeface="Times New Roman" panose="02020603050405020304" pitchFamily="18" charset="0"/>
              </a:rPr>
              <a:t>productivity</a:t>
            </a:r>
            <a:r>
              <a:rPr lang="es-ES_tradnl" dirty="0">
                <a:latin typeface="Times New Roman" panose="02020603050405020304" pitchFamily="18" charset="0"/>
                <a:cs typeface="Times New Roman" panose="02020603050405020304" pitchFamily="18" charset="0"/>
              </a:rPr>
              <a:t> tiene las mismas variables.</a:t>
            </a:r>
          </a:p>
          <a:p>
            <a:pPr marL="285750" indent="-285750">
              <a:buFont typeface="Arial" panose="020B0604020202020204" pitchFamily="34" charset="0"/>
              <a:buChar char="•"/>
            </a:pPr>
            <a:r>
              <a:rPr lang="es-ES_tradnl" dirty="0">
                <a:latin typeface="Times New Roman" panose="02020603050405020304" pitchFamily="18" charset="0"/>
                <a:cs typeface="Times New Roman" panose="02020603050405020304" pitchFamily="18" charset="0"/>
              </a:rPr>
              <a:t>Se utiliza </a:t>
            </a:r>
            <a:r>
              <a:rPr lang="es-ES_tradnl" dirty="0" err="1">
                <a:latin typeface="Times New Roman" panose="02020603050405020304" pitchFamily="18" charset="0"/>
                <a:cs typeface="Times New Roman" panose="02020603050405020304" pitchFamily="18" charset="0"/>
              </a:rPr>
              <a:t>dflimpio</a:t>
            </a:r>
            <a:r>
              <a:rPr lang="es-ES_tradnl" dirty="0">
                <a:latin typeface="Times New Roman" panose="02020603050405020304" pitchFamily="18" charset="0"/>
                <a:cs typeface="Times New Roman" panose="02020603050405020304" pitchFamily="18" charset="0"/>
              </a:rPr>
              <a:t> siguiendo adelante por mayores valores de </a:t>
            </a:r>
            <a:r>
              <a:rPr lang="es-ES_tradnl" kern="1200" dirty="0">
                <a:solidFill>
                  <a:schemeClr val="tx1"/>
                </a:solidFill>
                <a:effectLst/>
                <a:latin typeface="Times New Roman" panose="02020603050405020304" pitchFamily="18" charset="0"/>
                <a:cs typeface="Times New Roman" panose="02020603050405020304" pitchFamily="18" charset="0"/>
              </a:rPr>
              <a:t>R</a:t>
            </a:r>
            <a:r>
              <a:rPr lang="es-ES_tradnl" kern="1200" baseline="30000" dirty="0">
                <a:solidFill>
                  <a:schemeClr val="tx1"/>
                </a:solidFill>
                <a:effectLst/>
                <a:latin typeface="Times New Roman" panose="02020603050405020304" pitchFamily="18" charset="0"/>
                <a:cs typeface="Times New Roman" panose="02020603050405020304" pitchFamily="18" charset="0"/>
              </a:rPr>
              <a:t>2</a:t>
            </a:r>
            <a:r>
              <a:rPr lang="es-ES_tradnl" kern="1200" dirty="0">
                <a:solidFill>
                  <a:schemeClr val="tx1"/>
                </a:solidFill>
                <a:effectLst/>
                <a:latin typeface="Times New Roman" panose="02020603050405020304" pitchFamily="18" charset="0"/>
                <a:cs typeface="Times New Roman" panose="02020603050405020304" pitchFamily="18" charset="0"/>
              </a:rPr>
              <a:t> y R</a:t>
            </a:r>
            <a:r>
              <a:rPr lang="es-ES_tradnl" kern="1200" baseline="30000" dirty="0">
                <a:solidFill>
                  <a:schemeClr val="tx1"/>
                </a:solidFill>
                <a:effectLst/>
                <a:latin typeface="Times New Roman" panose="02020603050405020304" pitchFamily="18" charset="0"/>
                <a:cs typeface="Times New Roman" panose="02020603050405020304" pitchFamily="18" charset="0"/>
              </a:rPr>
              <a:t>2</a:t>
            </a:r>
            <a:r>
              <a:rPr lang="es-ES_tradnl" kern="1200" baseline="-25000" dirty="0">
                <a:solidFill>
                  <a:schemeClr val="tx1"/>
                </a:solidFill>
                <a:effectLst/>
                <a:latin typeface="Times New Roman" panose="02020603050405020304" pitchFamily="18" charset="0"/>
                <a:cs typeface="Times New Roman" panose="02020603050405020304" pitchFamily="18" charset="0"/>
              </a:rPr>
              <a:t>adj.</a:t>
            </a:r>
            <a:endParaRPr lang="es-ES_tradnl"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5624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id="{F5B10895-9A05-40D2-A90D-5370395D5A13}"/>
              </a:ext>
            </a:extLst>
          </p:cNvPr>
          <p:cNvSpPr>
            <a:spLocks noGrp="1"/>
          </p:cNvSpPr>
          <p:nvPr>
            <p:ph type="sldNum" sz="quarter" idx="12"/>
          </p:nvPr>
        </p:nvSpPr>
        <p:spPr>
          <a:xfrm>
            <a:off x="11028784" y="6356350"/>
            <a:ext cx="606624" cy="391691"/>
          </a:xfrm>
        </p:spPr>
        <p:txBody>
          <a:bodyPr/>
          <a:lstStyle/>
          <a:p>
            <a:fld id="{E6339056-A40D-4A21-95BB-147E8705DC3A}" type="slidenum">
              <a:rPr lang="es-CO" sz="1600" smtClean="0">
                <a:solidFill>
                  <a:schemeClr val="tx1"/>
                </a:solidFill>
                <a:latin typeface="Times New Roman" panose="02020603050405020304" pitchFamily="18" charset="0"/>
                <a:cs typeface="Times New Roman" panose="02020603050405020304" pitchFamily="18" charset="0"/>
              </a:rPr>
              <a:t>13</a:t>
            </a:fld>
            <a:endParaRPr lang="es-CO" sz="1600">
              <a:solidFill>
                <a:schemeClr val="tx1"/>
              </a:solidFill>
              <a:latin typeface="Times New Roman" panose="02020603050405020304" pitchFamily="18" charset="0"/>
              <a:cs typeface="Times New Roman" panose="02020603050405020304" pitchFamily="18" charset="0"/>
            </a:endParaRPr>
          </a:p>
        </p:txBody>
      </p:sp>
      <p:cxnSp>
        <p:nvCxnSpPr>
          <p:cNvPr id="14" name="Conector recto 13">
            <a:extLst>
              <a:ext uri="{FF2B5EF4-FFF2-40B4-BE49-F238E27FC236}">
                <a16:creationId xmlns:a16="http://schemas.microsoft.com/office/drawing/2014/main" id="{DF91057D-B115-49F3-AAC3-E0B6034A0AEE}"/>
              </a:ext>
            </a:extLst>
          </p:cNvPr>
          <p:cNvCxnSpPr>
            <a:cxnSpLocks/>
          </p:cNvCxnSpPr>
          <p:nvPr/>
        </p:nvCxnSpPr>
        <p:spPr>
          <a:xfrm>
            <a:off x="0" y="684864"/>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ítulo 6">
            <a:extLst>
              <a:ext uri="{FF2B5EF4-FFF2-40B4-BE49-F238E27FC236}">
                <a16:creationId xmlns:a16="http://schemas.microsoft.com/office/drawing/2014/main" id="{F0FD339B-6B80-403E-AF8A-3F52156A4BD3}"/>
              </a:ext>
            </a:extLst>
          </p:cNvPr>
          <p:cNvSpPr>
            <a:spLocks noGrp="1"/>
          </p:cNvSpPr>
          <p:nvPr>
            <p:ph type="ctrTitle"/>
          </p:nvPr>
        </p:nvSpPr>
        <p:spPr>
          <a:xfrm>
            <a:off x="-33436" y="61921"/>
            <a:ext cx="3333228" cy="489302"/>
          </a:xfrm>
        </p:spPr>
        <p:txBody>
          <a:bodyPr>
            <a:normAutofit/>
          </a:bodyPr>
          <a:lstStyle/>
          <a:p>
            <a:r>
              <a:rPr lang="es-ES" sz="2400" b="1">
                <a:latin typeface="Times New Roman" panose="02020603050405020304" pitchFamily="18" charset="0"/>
                <a:cs typeface="Times New Roman" panose="02020603050405020304" pitchFamily="18" charset="0"/>
              </a:rPr>
              <a:t>MODELAMIENTO</a:t>
            </a:r>
            <a:endParaRPr lang="es-CO" sz="2400" b="1">
              <a:latin typeface="Times New Roman" panose="02020603050405020304" pitchFamily="18" charset="0"/>
              <a:cs typeface="Times New Roman" panose="02020603050405020304" pitchFamily="18" charset="0"/>
            </a:endParaRPr>
          </a:p>
        </p:txBody>
      </p:sp>
      <p:pic>
        <p:nvPicPr>
          <p:cNvPr id="2" name="Imagen 4">
            <a:extLst>
              <a:ext uri="{FF2B5EF4-FFF2-40B4-BE49-F238E27FC236}">
                <a16:creationId xmlns:a16="http://schemas.microsoft.com/office/drawing/2014/main" id="{131EA6E1-9EC2-417B-C578-154135560C85}"/>
              </a:ext>
            </a:extLst>
          </p:cNvPr>
          <p:cNvPicPr>
            <a:picLocks noChangeAspect="1"/>
          </p:cNvPicPr>
          <p:nvPr/>
        </p:nvPicPr>
        <p:blipFill rotWithShape="1">
          <a:blip r:embed="rId2">
            <a:extLst>
              <a:ext uri="{28A0092B-C50C-407E-A947-70E740481C1C}">
                <a14:useLocalDpi xmlns:a14="http://schemas.microsoft.com/office/drawing/2010/main" val="0"/>
              </a:ext>
            </a:extLst>
          </a:blip>
          <a:srcRect r="53713"/>
          <a:stretch/>
        </p:blipFill>
        <p:spPr>
          <a:xfrm>
            <a:off x="10526485" y="0"/>
            <a:ext cx="1654629" cy="672381"/>
          </a:xfrm>
          <a:prstGeom prst="rect">
            <a:avLst/>
          </a:prstGeom>
        </p:spPr>
      </p:pic>
      <p:graphicFrame>
        <p:nvGraphicFramePr>
          <p:cNvPr id="7" name="Table 6">
            <a:extLst>
              <a:ext uri="{FF2B5EF4-FFF2-40B4-BE49-F238E27FC236}">
                <a16:creationId xmlns:a16="http://schemas.microsoft.com/office/drawing/2014/main" id="{DD0FC784-8246-694A-6398-0DE1183B68E4}"/>
              </a:ext>
            </a:extLst>
          </p:cNvPr>
          <p:cNvGraphicFramePr>
            <a:graphicFrameLocks noGrp="1"/>
          </p:cNvGraphicFramePr>
          <p:nvPr>
            <p:extLst>
              <p:ext uri="{D42A27DB-BD31-4B8C-83A1-F6EECF244321}">
                <p14:modId xmlns:p14="http://schemas.microsoft.com/office/powerpoint/2010/main" val="3411591490"/>
              </p:ext>
            </p:extLst>
          </p:nvPr>
        </p:nvGraphicFramePr>
        <p:xfrm>
          <a:off x="1169352" y="1263374"/>
          <a:ext cx="3054668" cy="1854200"/>
        </p:xfrm>
        <a:graphic>
          <a:graphicData uri="http://schemas.openxmlformats.org/drawingml/2006/table">
            <a:tbl>
              <a:tblPr firstRow="1" bandRow="1">
                <a:tableStyleId>{9D7B26C5-4107-4FEC-AEDC-1716B250A1EF}</a:tableStyleId>
              </a:tblPr>
              <a:tblGrid>
                <a:gridCol w="1429068">
                  <a:extLst>
                    <a:ext uri="{9D8B030D-6E8A-4147-A177-3AD203B41FA5}">
                      <a16:colId xmlns:a16="http://schemas.microsoft.com/office/drawing/2014/main" val="3558783467"/>
                    </a:ext>
                  </a:extLst>
                </a:gridCol>
                <a:gridCol w="812800">
                  <a:extLst>
                    <a:ext uri="{9D8B030D-6E8A-4147-A177-3AD203B41FA5}">
                      <a16:colId xmlns:a16="http://schemas.microsoft.com/office/drawing/2014/main" val="2874285627"/>
                    </a:ext>
                  </a:extLst>
                </a:gridCol>
                <a:gridCol w="812800">
                  <a:extLst>
                    <a:ext uri="{9D8B030D-6E8A-4147-A177-3AD203B41FA5}">
                      <a16:colId xmlns:a16="http://schemas.microsoft.com/office/drawing/2014/main" val="298298397"/>
                    </a:ext>
                  </a:extLst>
                </a:gridCol>
              </a:tblGrid>
              <a:tr h="370840">
                <a:tc>
                  <a:txBody>
                    <a:bodyPr/>
                    <a:lstStyle/>
                    <a:p>
                      <a:pPr algn="ctr"/>
                      <a:endParaRPr lang="en-US">
                        <a:solidFill>
                          <a:schemeClr val="tx1"/>
                        </a:solidFill>
                      </a:endParaRPr>
                    </a:p>
                  </a:txBody>
                  <a:tcPr/>
                </a:tc>
                <a:tc>
                  <a:txBody>
                    <a:bodyPr/>
                    <a:lstStyle/>
                    <a:p>
                      <a:pPr algn="ctr"/>
                      <a:r>
                        <a:rPr lang="es-ES" sz="1800" b="1" kern="1200">
                          <a:solidFill>
                            <a:schemeClr val="tx1"/>
                          </a:solidFill>
                          <a:effectLst/>
                        </a:rPr>
                        <a:t>R</a:t>
                      </a:r>
                      <a:r>
                        <a:rPr lang="es-ES" sz="1800" b="1" kern="1200" baseline="30000">
                          <a:solidFill>
                            <a:schemeClr val="tx1"/>
                          </a:solidFill>
                          <a:effectLst/>
                        </a:rPr>
                        <a:t>2</a:t>
                      </a:r>
                      <a:r>
                        <a:rPr lang="en-GB">
                          <a:solidFill>
                            <a:schemeClr val="tx1"/>
                          </a:solidFill>
                          <a:effectLst/>
                        </a:rPr>
                        <a:t> </a:t>
                      </a:r>
                      <a:endParaRPr lang="en-US">
                        <a:solidFill>
                          <a:schemeClr val="tx1"/>
                        </a:solidFill>
                      </a:endParaRPr>
                    </a:p>
                  </a:txBody>
                  <a:tcPr/>
                </a:tc>
                <a:tc>
                  <a:txBody>
                    <a:bodyPr/>
                    <a:lstStyle/>
                    <a:p>
                      <a:pPr algn="ctr"/>
                      <a:r>
                        <a:rPr lang="es-ES" sz="1800" b="1" kern="1200">
                          <a:solidFill>
                            <a:schemeClr val="tx1"/>
                          </a:solidFill>
                          <a:effectLst/>
                        </a:rPr>
                        <a:t>R</a:t>
                      </a:r>
                      <a:r>
                        <a:rPr lang="es-ES" sz="1800" b="1" kern="1200" baseline="30000">
                          <a:solidFill>
                            <a:schemeClr val="tx1"/>
                          </a:solidFill>
                          <a:effectLst/>
                        </a:rPr>
                        <a:t>2</a:t>
                      </a:r>
                      <a:r>
                        <a:rPr lang="es-ES" sz="1800" b="1" kern="1200" baseline="-25000">
                          <a:solidFill>
                            <a:schemeClr val="tx1"/>
                          </a:solidFill>
                          <a:effectLst/>
                        </a:rPr>
                        <a:t>adj</a:t>
                      </a:r>
                      <a:r>
                        <a:rPr lang="en-GB">
                          <a:solidFill>
                            <a:schemeClr val="tx1"/>
                          </a:solidFill>
                          <a:effectLst/>
                        </a:rPr>
                        <a:t> </a:t>
                      </a:r>
                      <a:endParaRPr lang="en-US">
                        <a:solidFill>
                          <a:schemeClr val="tx1"/>
                        </a:solidFill>
                      </a:endParaRPr>
                    </a:p>
                  </a:txBody>
                  <a:tcPr/>
                </a:tc>
                <a:extLst>
                  <a:ext uri="{0D108BD9-81ED-4DB2-BD59-A6C34878D82A}">
                    <a16:rowId xmlns:a16="http://schemas.microsoft.com/office/drawing/2014/main" val="1869284209"/>
                  </a:ext>
                </a:extLst>
              </a:tr>
              <a:tr h="370840">
                <a:tc>
                  <a:txBody>
                    <a:bodyPr/>
                    <a:lstStyle/>
                    <a:p>
                      <a:pPr algn="ctr"/>
                      <a:r>
                        <a:rPr lang="en-US">
                          <a:solidFill>
                            <a:schemeClr val="tx1"/>
                          </a:solidFill>
                        </a:rPr>
                        <a:t>Inicial</a:t>
                      </a:r>
                    </a:p>
                  </a:txBody>
                  <a:tcPr/>
                </a:tc>
                <a:tc>
                  <a:txBody>
                    <a:bodyPr/>
                    <a:lstStyle/>
                    <a:p>
                      <a:pPr algn="ctr"/>
                      <a:r>
                        <a:rPr lang="en-US">
                          <a:solidFill>
                            <a:schemeClr val="tx1"/>
                          </a:solidFill>
                        </a:rPr>
                        <a:t>0.315</a:t>
                      </a:r>
                    </a:p>
                  </a:txBody>
                  <a:tcPr/>
                </a:tc>
                <a:tc>
                  <a:txBody>
                    <a:bodyPr/>
                    <a:lstStyle/>
                    <a:p>
                      <a:pPr algn="ctr"/>
                      <a:r>
                        <a:rPr lang="en-US">
                          <a:solidFill>
                            <a:schemeClr val="tx1"/>
                          </a:solidFill>
                        </a:rPr>
                        <a:t>0.302</a:t>
                      </a:r>
                    </a:p>
                  </a:txBody>
                  <a:tcPr/>
                </a:tc>
                <a:extLst>
                  <a:ext uri="{0D108BD9-81ED-4DB2-BD59-A6C34878D82A}">
                    <a16:rowId xmlns:a16="http://schemas.microsoft.com/office/drawing/2014/main" val="3197990944"/>
                  </a:ext>
                </a:extLst>
              </a:tr>
              <a:tr h="370840">
                <a:tc>
                  <a:txBody>
                    <a:bodyPr/>
                    <a:lstStyle/>
                    <a:p>
                      <a:pPr algn="ctr"/>
                      <a:r>
                        <a:rPr lang="en-US">
                          <a:solidFill>
                            <a:schemeClr val="tx1"/>
                          </a:solidFill>
                        </a:rPr>
                        <a:t>Sin smv</a:t>
                      </a:r>
                    </a:p>
                  </a:txBody>
                  <a:tcPr/>
                </a:tc>
                <a:tc>
                  <a:txBody>
                    <a:bodyPr/>
                    <a:lstStyle/>
                    <a:p>
                      <a:pPr algn="ctr"/>
                      <a:r>
                        <a:rPr lang="en-US">
                          <a:solidFill>
                            <a:schemeClr val="tx1"/>
                          </a:solidFill>
                        </a:rPr>
                        <a:t>0.307</a:t>
                      </a:r>
                    </a:p>
                  </a:txBody>
                  <a:tcPr/>
                </a:tc>
                <a:tc>
                  <a:txBody>
                    <a:bodyPr/>
                    <a:lstStyle/>
                    <a:p>
                      <a:pPr algn="ctr"/>
                      <a:r>
                        <a:rPr lang="en-US">
                          <a:solidFill>
                            <a:schemeClr val="tx1"/>
                          </a:solidFill>
                        </a:rPr>
                        <a:t>0.296</a:t>
                      </a:r>
                    </a:p>
                  </a:txBody>
                  <a:tcPr/>
                </a:tc>
                <a:extLst>
                  <a:ext uri="{0D108BD9-81ED-4DB2-BD59-A6C34878D82A}">
                    <a16:rowId xmlns:a16="http://schemas.microsoft.com/office/drawing/2014/main" val="4032970803"/>
                  </a:ext>
                </a:extLst>
              </a:tr>
              <a:tr h="370840">
                <a:tc>
                  <a:txBody>
                    <a:bodyPr/>
                    <a:lstStyle/>
                    <a:p>
                      <a:pPr algn="ctr"/>
                      <a:r>
                        <a:rPr lang="en-US">
                          <a:solidFill>
                            <a:schemeClr val="tx1"/>
                          </a:solidFill>
                        </a:rPr>
                        <a:t>P-valor</a:t>
                      </a:r>
                    </a:p>
                  </a:txBody>
                  <a:tcPr/>
                </a:tc>
                <a:tc gridSpan="2">
                  <a:txBody>
                    <a:bodyPr/>
                    <a:lstStyle/>
                    <a:p>
                      <a:pPr algn="ctr"/>
                      <a:r>
                        <a:rPr lang="en-US">
                          <a:solidFill>
                            <a:schemeClr val="tx1"/>
                          </a:solidFill>
                        </a:rPr>
                        <a:t>0.6355</a:t>
                      </a:r>
                    </a:p>
                  </a:txBody>
                  <a:tcPr/>
                </a:tc>
                <a:tc hMerge="1">
                  <a:txBody>
                    <a:bodyPr/>
                    <a:lstStyle/>
                    <a:p>
                      <a:endParaRPr lang="en-US"/>
                    </a:p>
                  </a:txBody>
                  <a:tcPr/>
                </a:tc>
                <a:extLst>
                  <a:ext uri="{0D108BD9-81ED-4DB2-BD59-A6C34878D82A}">
                    <a16:rowId xmlns:a16="http://schemas.microsoft.com/office/drawing/2014/main" val="2941669260"/>
                  </a:ext>
                </a:extLst>
              </a:tr>
              <a:tr h="370840">
                <a:tc>
                  <a:txBody>
                    <a:bodyPr/>
                    <a:lstStyle/>
                    <a:p>
                      <a:pPr algn="ctr"/>
                      <a:r>
                        <a:rPr lang="en-US">
                          <a:solidFill>
                            <a:schemeClr val="tx1"/>
                          </a:solidFill>
                        </a:rPr>
                        <a:t>Targeted</a:t>
                      </a:r>
                    </a:p>
                  </a:txBody>
                  <a:tcPr/>
                </a:tc>
                <a:tc>
                  <a:txBody>
                    <a:bodyPr/>
                    <a:lstStyle/>
                    <a:p>
                      <a:pPr algn="ctr"/>
                      <a:r>
                        <a:rPr lang="en-US">
                          <a:solidFill>
                            <a:schemeClr val="tx1"/>
                          </a:solidFill>
                        </a:rPr>
                        <a:t>0.209</a:t>
                      </a:r>
                    </a:p>
                  </a:txBody>
                  <a:tcPr/>
                </a:tc>
                <a:tc>
                  <a:txBody>
                    <a:bodyPr/>
                    <a:lstStyle/>
                    <a:p>
                      <a:pPr algn="ctr"/>
                      <a:r>
                        <a:rPr lang="en-US">
                          <a:solidFill>
                            <a:schemeClr val="tx1"/>
                          </a:solidFill>
                        </a:rPr>
                        <a:t>0.196</a:t>
                      </a:r>
                    </a:p>
                  </a:txBody>
                  <a:tcPr/>
                </a:tc>
                <a:extLst>
                  <a:ext uri="{0D108BD9-81ED-4DB2-BD59-A6C34878D82A}">
                    <a16:rowId xmlns:a16="http://schemas.microsoft.com/office/drawing/2014/main" val="2639696330"/>
                  </a:ext>
                </a:extLst>
              </a:tr>
            </a:tbl>
          </a:graphicData>
        </a:graphic>
      </p:graphicFrame>
      <p:graphicFrame>
        <p:nvGraphicFramePr>
          <p:cNvPr id="9" name="Table 8">
            <a:extLst>
              <a:ext uri="{FF2B5EF4-FFF2-40B4-BE49-F238E27FC236}">
                <a16:creationId xmlns:a16="http://schemas.microsoft.com/office/drawing/2014/main" id="{40703BBA-CF8C-E0CB-2B48-764FF4752F49}"/>
              </a:ext>
            </a:extLst>
          </p:cNvPr>
          <p:cNvGraphicFramePr>
            <a:graphicFrameLocks noGrp="1"/>
          </p:cNvGraphicFramePr>
          <p:nvPr>
            <p:extLst>
              <p:ext uri="{D42A27DB-BD31-4B8C-83A1-F6EECF244321}">
                <p14:modId xmlns:p14="http://schemas.microsoft.com/office/powerpoint/2010/main" val="3000913671"/>
              </p:ext>
            </p:extLst>
          </p:nvPr>
        </p:nvGraphicFramePr>
        <p:xfrm>
          <a:off x="4966141" y="1634214"/>
          <a:ext cx="6205441" cy="1112520"/>
        </p:xfrm>
        <a:graphic>
          <a:graphicData uri="http://schemas.openxmlformats.org/drawingml/2006/table">
            <a:tbl>
              <a:tblPr firstRow="1" bandRow="1">
                <a:tableStyleId>{9D7B26C5-4107-4FEC-AEDC-1716B250A1EF}</a:tableStyleId>
              </a:tblPr>
              <a:tblGrid>
                <a:gridCol w="1179894">
                  <a:extLst>
                    <a:ext uri="{9D8B030D-6E8A-4147-A177-3AD203B41FA5}">
                      <a16:colId xmlns:a16="http://schemas.microsoft.com/office/drawing/2014/main" val="3117217959"/>
                    </a:ext>
                  </a:extLst>
                </a:gridCol>
                <a:gridCol w="782955">
                  <a:extLst>
                    <a:ext uri="{9D8B030D-6E8A-4147-A177-3AD203B41FA5}">
                      <a16:colId xmlns:a16="http://schemas.microsoft.com/office/drawing/2014/main" val="4055266079"/>
                    </a:ext>
                  </a:extLst>
                </a:gridCol>
                <a:gridCol w="1187133">
                  <a:extLst>
                    <a:ext uri="{9D8B030D-6E8A-4147-A177-3AD203B41FA5}">
                      <a16:colId xmlns:a16="http://schemas.microsoft.com/office/drawing/2014/main" val="3601407688"/>
                    </a:ext>
                  </a:extLst>
                </a:gridCol>
                <a:gridCol w="1257935">
                  <a:extLst>
                    <a:ext uri="{9D8B030D-6E8A-4147-A177-3AD203B41FA5}">
                      <a16:colId xmlns:a16="http://schemas.microsoft.com/office/drawing/2014/main" val="732500179"/>
                    </a:ext>
                  </a:extLst>
                </a:gridCol>
                <a:gridCol w="1797524">
                  <a:extLst>
                    <a:ext uri="{9D8B030D-6E8A-4147-A177-3AD203B41FA5}">
                      <a16:colId xmlns:a16="http://schemas.microsoft.com/office/drawing/2014/main" val="1939731242"/>
                    </a:ext>
                  </a:extLst>
                </a:gridCol>
              </a:tblGrid>
              <a:tr h="370840">
                <a:tc>
                  <a:txBody>
                    <a:bodyPr/>
                    <a:lstStyle/>
                    <a:p>
                      <a:pPr algn="ctr"/>
                      <a:r>
                        <a:rPr lang="en-US"/>
                        <a:t>VIFS</a:t>
                      </a:r>
                    </a:p>
                  </a:txBody>
                  <a:tcPr/>
                </a:tc>
                <a:tc>
                  <a:txBody>
                    <a:bodyPr/>
                    <a:lstStyle/>
                    <a:p>
                      <a:pPr algn="ctr"/>
                      <a:r>
                        <a:rPr lang="en-US"/>
                        <a:t>smv</a:t>
                      </a:r>
                    </a:p>
                  </a:txBody>
                  <a:tcPr/>
                </a:tc>
                <a:tc>
                  <a:txBody>
                    <a:bodyPr/>
                    <a:lstStyle/>
                    <a:p>
                      <a:pPr algn="ctr"/>
                      <a:r>
                        <a:rPr lang="en-US"/>
                        <a:t>incentive</a:t>
                      </a:r>
                    </a:p>
                  </a:txBody>
                  <a:tcPr/>
                </a:tc>
                <a:tc>
                  <a:txBody>
                    <a:bodyPr/>
                    <a:lstStyle/>
                    <a:p>
                      <a:pPr algn="ctr"/>
                      <a:r>
                        <a:rPr lang="en-US"/>
                        <a:t>over_time</a:t>
                      </a:r>
                    </a:p>
                  </a:txBody>
                  <a:tcPr/>
                </a:tc>
                <a:tc>
                  <a:txBody>
                    <a:bodyPr/>
                    <a:lstStyle/>
                    <a:p>
                      <a:pPr algn="ctr"/>
                      <a:r>
                        <a:rPr lang="en-US"/>
                        <a:t>no_of_workers</a:t>
                      </a:r>
                    </a:p>
                  </a:txBody>
                  <a:tcPr/>
                </a:tc>
                <a:extLst>
                  <a:ext uri="{0D108BD9-81ED-4DB2-BD59-A6C34878D82A}">
                    <a16:rowId xmlns:a16="http://schemas.microsoft.com/office/drawing/2014/main" val="3178297125"/>
                  </a:ext>
                </a:extLst>
              </a:tr>
              <a:tr h="370840">
                <a:tc>
                  <a:txBody>
                    <a:bodyPr/>
                    <a:lstStyle/>
                    <a:p>
                      <a:pPr algn="ctr"/>
                      <a:r>
                        <a:rPr lang="en-US"/>
                        <a:t>Inicial</a:t>
                      </a:r>
                    </a:p>
                  </a:txBody>
                  <a:tcPr/>
                </a:tc>
                <a:tc>
                  <a:txBody>
                    <a:bodyPr/>
                    <a:lstStyle/>
                    <a:p>
                      <a:pPr algn="ctr"/>
                      <a:r>
                        <a:rPr lang="en-US"/>
                        <a:t>24.34</a:t>
                      </a:r>
                    </a:p>
                  </a:txBody>
                  <a:tcPr/>
                </a:tc>
                <a:tc>
                  <a:txBody>
                    <a:bodyPr/>
                    <a:lstStyle/>
                    <a:p>
                      <a:pPr algn="ctr"/>
                      <a:r>
                        <a:rPr lang="en-US"/>
                        <a:t>6.40</a:t>
                      </a:r>
                    </a:p>
                  </a:txBody>
                  <a:tcPr/>
                </a:tc>
                <a:tc>
                  <a:txBody>
                    <a:bodyPr/>
                    <a:lstStyle/>
                    <a:p>
                      <a:pPr algn="ctr"/>
                      <a:r>
                        <a:rPr lang="en-US"/>
                        <a:t>3.36</a:t>
                      </a:r>
                    </a:p>
                  </a:txBody>
                  <a:tcPr/>
                </a:tc>
                <a:tc>
                  <a:txBody>
                    <a:bodyPr/>
                    <a:lstStyle/>
                    <a:p>
                      <a:pPr algn="ctr"/>
                      <a:r>
                        <a:rPr lang="en-US"/>
                        <a:t>32.18</a:t>
                      </a:r>
                    </a:p>
                  </a:txBody>
                  <a:tcPr/>
                </a:tc>
                <a:extLst>
                  <a:ext uri="{0D108BD9-81ED-4DB2-BD59-A6C34878D82A}">
                    <a16:rowId xmlns:a16="http://schemas.microsoft.com/office/drawing/2014/main" val="1966333741"/>
                  </a:ext>
                </a:extLst>
              </a:tr>
              <a:tr h="370840">
                <a:tc>
                  <a:txBody>
                    <a:bodyPr/>
                    <a:lstStyle/>
                    <a:p>
                      <a:pPr algn="ctr"/>
                      <a:r>
                        <a:rPr lang="en-US"/>
                        <a:t>Arreglado</a:t>
                      </a:r>
                    </a:p>
                  </a:txBody>
                  <a:tcPr/>
                </a:tc>
                <a:tc>
                  <a:txBody>
                    <a:bodyPr/>
                    <a:lstStyle/>
                    <a:p>
                      <a:pPr algn="ctr"/>
                      <a:r>
                        <a:rPr lang="en-US"/>
                        <a:t>x</a:t>
                      </a:r>
                    </a:p>
                  </a:txBody>
                  <a:tcPr/>
                </a:tc>
                <a:tc>
                  <a:txBody>
                    <a:bodyPr/>
                    <a:lstStyle/>
                    <a:p>
                      <a:pPr algn="ctr"/>
                      <a:r>
                        <a:rPr lang="en-US"/>
                        <a:t>2.48</a:t>
                      </a:r>
                    </a:p>
                  </a:txBody>
                  <a:tcPr/>
                </a:tc>
                <a:tc>
                  <a:txBody>
                    <a:bodyPr/>
                    <a:lstStyle/>
                    <a:p>
                      <a:pPr algn="ctr"/>
                      <a:r>
                        <a:rPr lang="en-US"/>
                        <a:t>2.48</a:t>
                      </a:r>
                    </a:p>
                  </a:txBody>
                  <a:tcPr/>
                </a:tc>
                <a:tc>
                  <a:txBody>
                    <a:bodyPr/>
                    <a:lstStyle/>
                    <a:p>
                      <a:pPr algn="ctr"/>
                      <a:r>
                        <a:rPr lang="en-US"/>
                        <a:t>x</a:t>
                      </a:r>
                    </a:p>
                  </a:txBody>
                  <a:tcPr/>
                </a:tc>
                <a:extLst>
                  <a:ext uri="{0D108BD9-81ED-4DB2-BD59-A6C34878D82A}">
                    <a16:rowId xmlns:a16="http://schemas.microsoft.com/office/drawing/2014/main" val="2457797159"/>
                  </a:ext>
                </a:extLst>
              </a:tr>
            </a:tbl>
          </a:graphicData>
        </a:graphic>
      </p:graphicFrame>
      <p:sp>
        <p:nvSpPr>
          <p:cNvPr id="3" name="TextBox 2">
            <a:extLst>
              <a:ext uri="{FF2B5EF4-FFF2-40B4-BE49-F238E27FC236}">
                <a16:creationId xmlns:a16="http://schemas.microsoft.com/office/drawing/2014/main" id="{D3F46291-314A-115C-C0CC-81437D2DEBA3}"/>
              </a:ext>
            </a:extLst>
          </p:cNvPr>
          <p:cNvSpPr txBox="1"/>
          <p:nvPr/>
        </p:nvSpPr>
        <p:spPr>
          <a:xfrm>
            <a:off x="1143641" y="3587813"/>
            <a:ext cx="9904717" cy="2585323"/>
          </a:xfrm>
          <a:prstGeom prst="rect">
            <a:avLst/>
          </a:prstGeom>
          <a:noFill/>
        </p:spPr>
        <p:txBody>
          <a:bodyPr wrap="square" rtlCol="0">
            <a:spAutoFit/>
          </a:bodyPr>
          <a:lstStyle/>
          <a:p>
            <a:pPr marL="285750" indent="-285750">
              <a:buFont typeface="Arial" panose="020B0604020202020204" pitchFamily="34" charset="0"/>
              <a:buChar char="•"/>
            </a:pPr>
            <a:r>
              <a:rPr lang="es-ES_tradnl" dirty="0">
                <a:latin typeface="Times New Roman" panose="02020603050405020304" pitchFamily="18" charset="0"/>
                <a:cs typeface="Times New Roman" panose="02020603050405020304" pitchFamily="18" charset="0"/>
              </a:rPr>
              <a:t>Se hace un Split 80-20 de datos de entrenamiento y datos de prueba.</a:t>
            </a:r>
          </a:p>
          <a:p>
            <a:pPr marL="285750" indent="-285750">
              <a:buFont typeface="Arial" panose="020B0604020202020204" pitchFamily="34" charset="0"/>
              <a:buChar char="•"/>
            </a:pPr>
            <a:r>
              <a:rPr lang="es-ES_tradnl" dirty="0">
                <a:latin typeface="Times New Roman" panose="02020603050405020304" pitchFamily="18" charset="0"/>
                <a:cs typeface="Times New Roman" panose="02020603050405020304" pitchFamily="18" charset="0"/>
              </a:rPr>
              <a:t>Se detectan problemas de multicolinealidad en el modelo inicial.</a:t>
            </a:r>
          </a:p>
          <a:p>
            <a:pPr marL="285750" indent="-285750">
              <a:buFont typeface="Arial" panose="020B0604020202020204" pitchFamily="34" charset="0"/>
              <a:buChar char="•"/>
            </a:pPr>
            <a:r>
              <a:rPr lang="es-ES_tradnl" dirty="0">
                <a:latin typeface="Times New Roman" panose="02020603050405020304" pitchFamily="18" charset="0"/>
                <a:cs typeface="Times New Roman" panose="02020603050405020304" pitchFamily="18" charset="0"/>
              </a:rPr>
              <a:t>Se elimina </a:t>
            </a:r>
            <a:r>
              <a:rPr lang="es-ES_tradnl" dirty="0" err="1">
                <a:latin typeface="Times New Roman" panose="02020603050405020304" pitchFamily="18" charset="0"/>
                <a:cs typeface="Times New Roman" panose="02020603050405020304" pitchFamily="18" charset="0"/>
              </a:rPr>
              <a:t>no_of_workers</a:t>
            </a:r>
            <a:r>
              <a:rPr lang="es-ES_tradnl" dirty="0">
                <a:latin typeface="Times New Roman" panose="02020603050405020304" pitchFamily="18" charset="0"/>
                <a:cs typeface="Times New Roman" panose="02020603050405020304" pitchFamily="18" charset="0"/>
              </a:rPr>
              <a:t> por su alto VIF.</a:t>
            </a:r>
          </a:p>
          <a:p>
            <a:pPr marL="285750" indent="-285750">
              <a:buFont typeface="Arial" panose="020B0604020202020204" pitchFamily="34" charset="0"/>
              <a:buChar char="•"/>
            </a:pPr>
            <a:r>
              <a:rPr lang="es-ES_tradnl" dirty="0" err="1">
                <a:latin typeface="Times New Roman" panose="02020603050405020304" pitchFamily="18" charset="0"/>
                <a:cs typeface="Times New Roman" panose="02020603050405020304" pitchFamily="18" charset="0"/>
              </a:rPr>
              <a:t>smv</a:t>
            </a:r>
            <a:r>
              <a:rPr lang="es-ES_tradnl" dirty="0">
                <a:latin typeface="Times New Roman" panose="02020603050405020304" pitchFamily="18" charset="0"/>
                <a:cs typeface="Times New Roman" panose="02020603050405020304" pitchFamily="18" charset="0"/>
              </a:rPr>
              <a:t> pierde significancia al eliminar </a:t>
            </a:r>
            <a:r>
              <a:rPr lang="es-ES_tradnl" dirty="0" err="1">
                <a:latin typeface="Times New Roman" panose="02020603050405020304" pitchFamily="18" charset="0"/>
                <a:cs typeface="Times New Roman" panose="02020603050405020304" pitchFamily="18" charset="0"/>
              </a:rPr>
              <a:t>no_of_workers</a:t>
            </a:r>
            <a:r>
              <a:rPr lang="es-ES_tradnl"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s-ES_tradnl" dirty="0">
                <a:latin typeface="Times New Roman" panose="02020603050405020304" pitchFamily="18" charset="0"/>
                <a:cs typeface="Times New Roman" panose="02020603050405020304" pitchFamily="18" charset="0"/>
              </a:rPr>
              <a:t>Se llega a un modelo final sin </a:t>
            </a:r>
            <a:r>
              <a:rPr lang="es-ES_tradnl" dirty="0" err="1">
                <a:latin typeface="Times New Roman" panose="02020603050405020304" pitchFamily="18" charset="0"/>
                <a:cs typeface="Times New Roman" panose="02020603050405020304" pitchFamily="18" charset="0"/>
              </a:rPr>
              <a:t>smv</a:t>
            </a:r>
            <a:r>
              <a:rPr lang="es-ES_tradnl"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s-ES_tradnl" dirty="0">
                <a:latin typeface="Times New Roman" panose="02020603050405020304" pitchFamily="18" charset="0"/>
                <a:cs typeface="Times New Roman" panose="02020603050405020304" pitchFamily="18" charset="0"/>
              </a:rPr>
              <a:t>La productividad actual se modela con el </a:t>
            </a:r>
            <a:r>
              <a:rPr lang="es-ES_tradnl" dirty="0" err="1">
                <a:latin typeface="Times New Roman" panose="02020603050405020304" pitchFamily="18" charset="0"/>
                <a:cs typeface="Times New Roman" panose="02020603050405020304" pitchFamily="18" charset="0"/>
              </a:rPr>
              <a:t>departament</a:t>
            </a:r>
            <a:r>
              <a:rPr lang="es-ES_tradnl" dirty="0">
                <a:latin typeface="Times New Roman" panose="02020603050405020304" pitchFamily="18" charset="0"/>
                <a:cs typeface="Times New Roman" panose="02020603050405020304" pitchFamily="18" charset="0"/>
              </a:rPr>
              <a:t>, </a:t>
            </a:r>
            <a:r>
              <a:rPr lang="es-ES_tradnl" dirty="0" err="1">
                <a:latin typeface="Times New Roman" panose="02020603050405020304" pitchFamily="18" charset="0"/>
                <a:cs typeface="Times New Roman" panose="02020603050405020304" pitchFamily="18" charset="0"/>
              </a:rPr>
              <a:t>team</a:t>
            </a:r>
            <a:r>
              <a:rPr lang="es-ES_tradnl" dirty="0">
                <a:latin typeface="Times New Roman" panose="02020603050405020304" pitchFamily="18" charset="0"/>
                <a:cs typeface="Times New Roman" panose="02020603050405020304" pitchFamily="18" charset="0"/>
              </a:rPr>
              <a:t> (categóricas), incentive y </a:t>
            </a:r>
            <a:r>
              <a:rPr lang="es-ES_tradnl" dirty="0" err="1">
                <a:latin typeface="Times New Roman" panose="02020603050405020304" pitchFamily="18" charset="0"/>
                <a:cs typeface="Times New Roman" panose="02020603050405020304" pitchFamily="18" charset="0"/>
              </a:rPr>
              <a:t>over_time</a:t>
            </a:r>
            <a:r>
              <a:rPr lang="es-ES_tradnl" dirty="0">
                <a:latin typeface="Times New Roman" panose="02020603050405020304" pitchFamily="18" charset="0"/>
                <a:cs typeface="Times New Roman" panose="02020603050405020304" pitchFamily="18" charset="0"/>
              </a:rPr>
              <a:t> (continuas).</a:t>
            </a:r>
          </a:p>
          <a:p>
            <a:pPr marL="285750" indent="-285750">
              <a:buFont typeface="Arial" panose="020B0604020202020204" pitchFamily="34" charset="0"/>
              <a:buChar char="•"/>
            </a:pPr>
            <a:r>
              <a:rPr lang="es-ES_tradnl" dirty="0">
                <a:latin typeface="Times New Roman" panose="02020603050405020304" pitchFamily="18" charset="0"/>
                <a:cs typeface="Times New Roman" panose="02020603050405020304" pitchFamily="18" charset="0"/>
              </a:rPr>
              <a:t>La productividad objetivo sigue las mismas variables.</a:t>
            </a:r>
          </a:p>
          <a:p>
            <a:pPr marL="285750" indent="-285750">
              <a:buFont typeface="Arial" panose="020B0604020202020204" pitchFamily="34" charset="0"/>
              <a:buChar char="•"/>
            </a:pPr>
            <a:r>
              <a:rPr lang="es-ES_tradnl" dirty="0">
                <a:latin typeface="Times New Roman" panose="02020603050405020304" pitchFamily="18" charset="0"/>
                <a:cs typeface="Times New Roman" panose="02020603050405020304" pitchFamily="18" charset="0"/>
              </a:rPr>
              <a:t>Estas 4 variables serían las influyentes para el cálculo o predicción de productividades.</a:t>
            </a:r>
          </a:p>
        </p:txBody>
      </p:sp>
    </p:spTree>
    <p:extLst>
      <p:ext uri="{BB962C8B-B14F-4D97-AF65-F5344CB8AC3E}">
        <p14:creationId xmlns:p14="http://schemas.microsoft.com/office/powerpoint/2010/main" val="86168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id="{F5B10895-9A05-40D2-A90D-5370395D5A13}"/>
              </a:ext>
            </a:extLst>
          </p:cNvPr>
          <p:cNvSpPr>
            <a:spLocks noGrp="1"/>
          </p:cNvSpPr>
          <p:nvPr>
            <p:ph type="sldNum" sz="quarter" idx="12"/>
          </p:nvPr>
        </p:nvSpPr>
        <p:spPr>
          <a:xfrm>
            <a:off x="11028784" y="6356351"/>
            <a:ext cx="488026" cy="333816"/>
          </a:xfrm>
        </p:spPr>
        <p:txBody>
          <a:bodyPr/>
          <a:lstStyle/>
          <a:p>
            <a:fld id="{E6339056-A40D-4A21-95BB-147E8705DC3A}" type="slidenum">
              <a:rPr lang="es-CO" sz="1600" smtClean="0">
                <a:solidFill>
                  <a:schemeClr val="tx1"/>
                </a:solidFill>
                <a:latin typeface="Times New Roman" panose="02020603050405020304" pitchFamily="18" charset="0"/>
                <a:cs typeface="Times New Roman" panose="02020603050405020304" pitchFamily="18" charset="0"/>
              </a:rPr>
              <a:t>14</a:t>
            </a:fld>
            <a:endParaRPr lang="es-CO" sz="1600">
              <a:solidFill>
                <a:schemeClr val="tx1"/>
              </a:solidFill>
              <a:latin typeface="Times New Roman" panose="02020603050405020304" pitchFamily="18" charset="0"/>
              <a:cs typeface="Times New Roman" panose="02020603050405020304" pitchFamily="18" charset="0"/>
            </a:endParaRPr>
          </a:p>
        </p:txBody>
      </p:sp>
      <p:cxnSp>
        <p:nvCxnSpPr>
          <p:cNvPr id="14" name="Conector recto 13">
            <a:extLst>
              <a:ext uri="{FF2B5EF4-FFF2-40B4-BE49-F238E27FC236}">
                <a16:creationId xmlns:a16="http://schemas.microsoft.com/office/drawing/2014/main" id="{DF91057D-B115-49F3-AAC3-E0B6034A0AEE}"/>
              </a:ext>
            </a:extLst>
          </p:cNvPr>
          <p:cNvCxnSpPr>
            <a:cxnSpLocks/>
          </p:cNvCxnSpPr>
          <p:nvPr/>
        </p:nvCxnSpPr>
        <p:spPr>
          <a:xfrm>
            <a:off x="0" y="684864"/>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ítulo 6">
            <a:extLst>
              <a:ext uri="{FF2B5EF4-FFF2-40B4-BE49-F238E27FC236}">
                <a16:creationId xmlns:a16="http://schemas.microsoft.com/office/drawing/2014/main" id="{F0FD339B-6B80-403E-AF8A-3F52156A4BD3}"/>
              </a:ext>
            </a:extLst>
          </p:cNvPr>
          <p:cNvSpPr>
            <a:spLocks noGrp="1"/>
          </p:cNvSpPr>
          <p:nvPr>
            <p:ph type="ctrTitle"/>
          </p:nvPr>
        </p:nvSpPr>
        <p:spPr>
          <a:xfrm>
            <a:off x="-33436" y="61921"/>
            <a:ext cx="3333228" cy="489302"/>
          </a:xfrm>
        </p:spPr>
        <p:txBody>
          <a:bodyPr>
            <a:normAutofit/>
          </a:bodyPr>
          <a:lstStyle/>
          <a:p>
            <a:r>
              <a:rPr lang="es-ES" sz="2400" b="1">
                <a:latin typeface="Times New Roman" panose="02020603050405020304" pitchFamily="18" charset="0"/>
                <a:cs typeface="Times New Roman" panose="02020603050405020304" pitchFamily="18" charset="0"/>
              </a:rPr>
              <a:t>MODELAMIENTO</a:t>
            </a:r>
            <a:endParaRPr lang="es-CO" sz="2400" b="1">
              <a:latin typeface="Times New Roman" panose="02020603050405020304" pitchFamily="18" charset="0"/>
              <a:cs typeface="Times New Roman" panose="02020603050405020304" pitchFamily="18" charset="0"/>
            </a:endParaRPr>
          </a:p>
        </p:txBody>
      </p:sp>
      <p:pic>
        <p:nvPicPr>
          <p:cNvPr id="2" name="Imagen 4">
            <a:extLst>
              <a:ext uri="{FF2B5EF4-FFF2-40B4-BE49-F238E27FC236}">
                <a16:creationId xmlns:a16="http://schemas.microsoft.com/office/drawing/2014/main" id="{131EA6E1-9EC2-417B-C578-154135560C85}"/>
              </a:ext>
            </a:extLst>
          </p:cNvPr>
          <p:cNvPicPr>
            <a:picLocks noChangeAspect="1"/>
          </p:cNvPicPr>
          <p:nvPr/>
        </p:nvPicPr>
        <p:blipFill rotWithShape="1">
          <a:blip r:embed="rId2">
            <a:extLst>
              <a:ext uri="{28A0092B-C50C-407E-A947-70E740481C1C}">
                <a14:useLocalDpi xmlns:a14="http://schemas.microsoft.com/office/drawing/2010/main" val="0"/>
              </a:ext>
            </a:extLst>
          </a:blip>
          <a:srcRect r="53713"/>
          <a:stretch/>
        </p:blipFill>
        <p:spPr>
          <a:xfrm>
            <a:off x="10526485" y="0"/>
            <a:ext cx="1654629" cy="672381"/>
          </a:xfrm>
          <a:prstGeom prst="rect">
            <a:avLst/>
          </a:prstGeom>
        </p:spPr>
      </p:pic>
      <p:graphicFrame>
        <p:nvGraphicFramePr>
          <p:cNvPr id="3" name="Table 2">
            <a:extLst>
              <a:ext uri="{FF2B5EF4-FFF2-40B4-BE49-F238E27FC236}">
                <a16:creationId xmlns:a16="http://schemas.microsoft.com/office/drawing/2014/main" id="{99F44937-7EB4-C5A2-6336-9BDF47776932}"/>
              </a:ext>
            </a:extLst>
          </p:cNvPr>
          <p:cNvGraphicFramePr>
            <a:graphicFrameLocks noGrp="1"/>
          </p:cNvGraphicFramePr>
          <p:nvPr>
            <p:extLst>
              <p:ext uri="{D42A27DB-BD31-4B8C-83A1-F6EECF244321}">
                <p14:modId xmlns:p14="http://schemas.microsoft.com/office/powerpoint/2010/main" val="3292299194"/>
              </p:ext>
            </p:extLst>
          </p:nvPr>
        </p:nvGraphicFramePr>
        <p:xfrm>
          <a:off x="2688783" y="818506"/>
          <a:ext cx="6814434" cy="4800256"/>
        </p:xfrm>
        <a:graphic>
          <a:graphicData uri="http://schemas.openxmlformats.org/drawingml/2006/table">
            <a:tbl>
              <a:tblPr firstRow="1" firstCol="1" bandRow="1">
                <a:tableStyleId>{9D7B26C5-4107-4FEC-AEDC-1716B250A1EF}</a:tableStyleId>
              </a:tblPr>
              <a:tblGrid>
                <a:gridCol w="3409804">
                  <a:extLst>
                    <a:ext uri="{9D8B030D-6E8A-4147-A177-3AD203B41FA5}">
                      <a16:colId xmlns:a16="http://schemas.microsoft.com/office/drawing/2014/main" val="1041983714"/>
                    </a:ext>
                  </a:extLst>
                </a:gridCol>
                <a:gridCol w="1702315">
                  <a:extLst>
                    <a:ext uri="{9D8B030D-6E8A-4147-A177-3AD203B41FA5}">
                      <a16:colId xmlns:a16="http://schemas.microsoft.com/office/drawing/2014/main" val="1477866355"/>
                    </a:ext>
                  </a:extLst>
                </a:gridCol>
                <a:gridCol w="1702315">
                  <a:extLst>
                    <a:ext uri="{9D8B030D-6E8A-4147-A177-3AD203B41FA5}">
                      <a16:colId xmlns:a16="http://schemas.microsoft.com/office/drawing/2014/main" val="2744733605"/>
                    </a:ext>
                  </a:extLst>
                </a:gridCol>
              </a:tblGrid>
              <a:tr h="300016">
                <a:tc>
                  <a:txBody>
                    <a:bodyPr/>
                    <a:lstStyle/>
                    <a:p>
                      <a:pPr algn="ctr">
                        <a:lnSpc>
                          <a:spcPct val="107000"/>
                        </a:lnSpc>
                        <a:spcAft>
                          <a:spcPts val="800"/>
                        </a:spcAft>
                      </a:pPr>
                      <a:r>
                        <a:rPr lang="es-ES" sz="1400" kern="100" dirty="0">
                          <a:effectLst/>
                        </a:rPr>
                        <a:t> Coeficientes</a:t>
                      </a:r>
                      <a:endParaRPr lang="en-GB"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dirty="0">
                          <a:effectLst/>
                        </a:rPr>
                        <a:t>Actual</a:t>
                      </a:r>
                      <a:endParaRPr lang="en-GB"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Target</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5713803"/>
                  </a:ext>
                </a:extLst>
              </a:tr>
              <a:tr h="300016">
                <a:tc>
                  <a:txBody>
                    <a:bodyPr/>
                    <a:lstStyle/>
                    <a:p>
                      <a:pPr algn="ctr">
                        <a:lnSpc>
                          <a:spcPct val="107000"/>
                        </a:lnSpc>
                        <a:spcAft>
                          <a:spcPts val="800"/>
                        </a:spcAft>
                      </a:pPr>
                      <a:r>
                        <a:rPr lang="es-ES" sz="1400" b="0" kern="100" dirty="0">
                          <a:effectLst/>
                        </a:rPr>
                        <a:t>Intercepto</a:t>
                      </a:r>
                      <a:endParaRPr lang="en-GB" sz="14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0.794920</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0.731224</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1319303"/>
                  </a:ext>
                </a:extLst>
              </a:tr>
              <a:tr h="300016">
                <a:tc>
                  <a:txBody>
                    <a:bodyPr/>
                    <a:lstStyle/>
                    <a:p>
                      <a:pPr algn="ctr">
                        <a:lnSpc>
                          <a:spcPct val="107000"/>
                        </a:lnSpc>
                        <a:spcAft>
                          <a:spcPts val="800"/>
                        </a:spcAft>
                      </a:pPr>
                      <a:r>
                        <a:rPr lang="es-ES" sz="1400" b="0" kern="100">
                          <a:effectLst/>
                        </a:rPr>
                        <a:t>Departamento (Sewing)</a:t>
                      </a:r>
                      <a:endParaRPr lang="en-GB" sz="14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-0.185258</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-0.089341</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37742727"/>
                  </a:ext>
                </a:extLst>
              </a:tr>
              <a:tr h="300016">
                <a:tc>
                  <a:txBody>
                    <a:bodyPr/>
                    <a:lstStyle/>
                    <a:p>
                      <a:pPr algn="ctr">
                        <a:lnSpc>
                          <a:spcPct val="107000"/>
                        </a:lnSpc>
                        <a:spcAft>
                          <a:spcPts val="800"/>
                        </a:spcAft>
                      </a:pPr>
                      <a:r>
                        <a:rPr lang="es-ES" sz="1400" b="0" kern="100">
                          <a:effectLst/>
                        </a:rPr>
                        <a:t>Team 2</a:t>
                      </a:r>
                      <a:endParaRPr lang="en-GB" sz="14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-0.018902</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0.012373</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60189522"/>
                  </a:ext>
                </a:extLst>
              </a:tr>
              <a:tr h="300016">
                <a:tc>
                  <a:txBody>
                    <a:bodyPr/>
                    <a:lstStyle/>
                    <a:p>
                      <a:pPr algn="ctr">
                        <a:lnSpc>
                          <a:spcPct val="107000"/>
                        </a:lnSpc>
                        <a:spcAft>
                          <a:spcPts val="800"/>
                        </a:spcAft>
                      </a:pPr>
                      <a:r>
                        <a:rPr lang="es-ES" sz="1400" b="0" kern="100">
                          <a:effectLst/>
                        </a:rPr>
                        <a:t>Team 3</a:t>
                      </a:r>
                      <a:endParaRPr lang="en-GB" sz="14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-0.003449</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0.014434</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52036489"/>
                  </a:ext>
                </a:extLst>
              </a:tr>
              <a:tr h="300016">
                <a:tc>
                  <a:txBody>
                    <a:bodyPr/>
                    <a:lstStyle/>
                    <a:p>
                      <a:pPr algn="ctr">
                        <a:lnSpc>
                          <a:spcPct val="107000"/>
                        </a:lnSpc>
                        <a:spcAft>
                          <a:spcPts val="800"/>
                        </a:spcAft>
                      </a:pPr>
                      <a:r>
                        <a:rPr lang="es-ES" sz="1400" b="0" kern="100">
                          <a:effectLst/>
                        </a:rPr>
                        <a:t>Team 4</a:t>
                      </a:r>
                      <a:endParaRPr lang="en-GB" sz="14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0.004133</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-0.002691</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6233123"/>
                  </a:ext>
                </a:extLst>
              </a:tr>
              <a:tr h="300016">
                <a:tc>
                  <a:txBody>
                    <a:bodyPr/>
                    <a:lstStyle/>
                    <a:p>
                      <a:pPr algn="ctr">
                        <a:lnSpc>
                          <a:spcPct val="107000"/>
                        </a:lnSpc>
                        <a:spcAft>
                          <a:spcPts val="800"/>
                        </a:spcAft>
                      </a:pPr>
                      <a:r>
                        <a:rPr lang="es-ES" sz="1400" b="0" kern="100">
                          <a:effectLst/>
                        </a:rPr>
                        <a:t>Team 5</a:t>
                      </a:r>
                      <a:endParaRPr lang="en-GB" sz="14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-0.032679</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-0.02166</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77480011"/>
                  </a:ext>
                </a:extLst>
              </a:tr>
              <a:tr h="300016">
                <a:tc>
                  <a:txBody>
                    <a:bodyPr/>
                    <a:lstStyle/>
                    <a:p>
                      <a:pPr algn="ctr">
                        <a:lnSpc>
                          <a:spcPct val="107000"/>
                        </a:lnSpc>
                        <a:spcAft>
                          <a:spcPts val="800"/>
                        </a:spcAft>
                      </a:pPr>
                      <a:r>
                        <a:rPr lang="es-ES" sz="1400" b="0" kern="100">
                          <a:effectLst/>
                        </a:rPr>
                        <a:t>Team 6</a:t>
                      </a:r>
                      <a:endParaRPr lang="en-GB" sz="14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-0.062889</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0.025077</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36216615"/>
                  </a:ext>
                </a:extLst>
              </a:tr>
              <a:tr h="300016">
                <a:tc>
                  <a:txBody>
                    <a:bodyPr/>
                    <a:lstStyle/>
                    <a:p>
                      <a:pPr algn="ctr">
                        <a:lnSpc>
                          <a:spcPct val="107000"/>
                        </a:lnSpc>
                        <a:spcAft>
                          <a:spcPts val="800"/>
                        </a:spcAft>
                      </a:pPr>
                      <a:r>
                        <a:rPr lang="es-ES" sz="1400" b="0" kern="100">
                          <a:effectLst/>
                        </a:rPr>
                        <a:t>Team 7</a:t>
                      </a:r>
                      <a:endParaRPr lang="en-GB" sz="14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-0.054918</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0.016419</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5811176"/>
                  </a:ext>
                </a:extLst>
              </a:tr>
              <a:tr h="300016">
                <a:tc>
                  <a:txBody>
                    <a:bodyPr/>
                    <a:lstStyle/>
                    <a:p>
                      <a:pPr algn="ctr">
                        <a:lnSpc>
                          <a:spcPct val="107000"/>
                        </a:lnSpc>
                        <a:spcAft>
                          <a:spcPts val="800"/>
                        </a:spcAft>
                      </a:pPr>
                      <a:r>
                        <a:rPr lang="es-ES" sz="1400" b="0" kern="100">
                          <a:effectLst/>
                        </a:rPr>
                        <a:t>Team 8</a:t>
                      </a:r>
                      <a:endParaRPr lang="en-GB" sz="14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-0.051835</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0.006372</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1132189"/>
                  </a:ext>
                </a:extLst>
              </a:tr>
              <a:tr h="300016">
                <a:tc>
                  <a:txBody>
                    <a:bodyPr/>
                    <a:lstStyle/>
                    <a:p>
                      <a:pPr algn="ctr">
                        <a:lnSpc>
                          <a:spcPct val="107000"/>
                        </a:lnSpc>
                        <a:spcAft>
                          <a:spcPts val="800"/>
                        </a:spcAft>
                      </a:pPr>
                      <a:r>
                        <a:rPr lang="es-ES" sz="1400" b="0" kern="100">
                          <a:effectLst/>
                        </a:rPr>
                        <a:t>Team 9</a:t>
                      </a:r>
                      <a:endParaRPr lang="en-GB" sz="14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-0.051450</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0.038684</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698609"/>
                  </a:ext>
                </a:extLst>
              </a:tr>
              <a:tr h="300016">
                <a:tc>
                  <a:txBody>
                    <a:bodyPr/>
                    <a:lstStyle/>
                    <a:p>
                      <a:pPr algn="ctr">
                        <a:lnSpc>
                          <a:spcPct val="107000"/>
                        </a:lnSpc>
                        <a:spcAft>
                          <a:spcPts val="800"/>
                        </a:spcAft>
                      </a:pPr>
                      <a:r>
                        <a:rPr lang="es-ES" sz="1400" b="0" kern="100">
                          <a:effectLst/>
                        </a:rPr>
                        <a:t>Team 10</a:t>
                      </a:r>
                      <a:endParaRPr lang="en-GB" sz="14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-0.045606</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0.024695</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41774991"/>
                  </a:ext>
                </a:extLst>
              </a:tr>
              <a:tr h="300016">
                <a:tc>
                  <a:txBody>
                    <a:bodyPr/>
                    <a:lstStyle/>
                    <a:p>
                      <a:pPr algn="ctr">
                        <a:lnSpc>
                          <a:spcPct val="107000"/>
                        </a:lnSpc>
                        <a:spcAft>
                          <a:spcPts val="800"/>
                        </a:spcAft>
                      </a:pPr>
                      <a:r>
                        <a:rPr lang="es-ES" sz="1400" b="0" kern="100">
                          <a:effectLst/>
                        </a:rPr>
                        <a:t>Team 11</a:t>
                      </a:r>
                      <a:endParaRPr lang="en-GB" sz="14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-0.061901</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0.002289</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4299533"/>
                  </a:ext>
                </a:extLst>
              </a:tr>
              <a:tr h="300016">
                <a:tc>
                  <a:txBody>
                    <a:bodyPr/>
                    <a:lstStyle/>
                    <a:p>
                      <a:pPr algn="ctr">
                        <a:lnSpc>
                          <a:spcPct val="107000"/>
                        </a:lnSpc>
                        <a:spcAft>
                          <a:spcPts val="800"/>
                        </a:spcAft>
                      </a:pPr>
                      <a:r>
                        <a:rPr lang="es-ES" sz="1400" b="0" kern="100">
                          <a:effectLst/>
                        </a:rPr>
                        <a:t>Team 12</a:t>
                      </a:r>
                      <a:endParaRPr lang="en-GB" sz="14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-0.021129</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0.045522</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3092453"/>
                  </a:ext>
                </a:extLst>
              </a:tr>
              <a:tr h="300016">
                <a:tc>
                  <a:txBody>
                    <a:bodyPr/>
                    <a:lstStyle/>
                    <a:p>
                      <a:pPr algn="ctr">
                        <a:lnSpc>
                          <a:spcPct val="107000"/>
                        </a:lnSpc>
                        <a:spcAft>
                          <a:spcPts val="800"/>
                        </a:spcAft>
                      </a:pPr>
                      <a:r>
                        <a:rPr lang="es-ES" sz="1400" b="0" kern="100">
                          <a:effectLst/>
                        </a:rPr>
                        <a:t>over_time</a:t>
                      </a:r>
                      <a:endParaRPr lang="en-GB" sz="14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-0.000005</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-0.000003</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25180585"/>
                  </a:ext>
                </a:extLst>
              </a:tr>
              <a:tr h="300016">
                <a:tc>
                  <a:txBody>
                    <a:bodyPr/>
                    <a:lstStyle/>
                    <a:p>
                      <a:pPr algn="ctr">
                        <a:lnSpc>
                          <a:spcPct val="107000"/>
                        </a:lnSpc>
                        <a:spcAft>
                          <a:spcPts val="800"/>
                        </a:spcAft>
                      </a:pPr>
                      <a:r>
                        <a:rPr lang="es-ES" sz="1400" b="0" kern="100" dirty="0">
                          <a:effectLst/>
                        </a:rPr>
                        <a:t>incentive</a:t>
                      </a:r>
                      <a:endParaRPr lang="en-GB" sz="14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0.004122</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dirty="0">
                          <a:effectLst/>
                        </a:rPr>
                        <a:t>0.001895</a:t>
                      </a:r>
                      <a:endParaRPr lang="en-GB"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5758216"/>
                  </a:ext>
                </a:extLst>
              </a:tr>
            </a:tbl>
          </a:graphicData>
        </a:graphic>
      </p:graphicFrame>
      <p:sp>
        <p:nvSpPr>
          <p:cNvPr id="4" name="TextBox 3">
            <a:extLst>
              <a:ext uri="{FF2B5EF4-FFF2-40B4-BE49-F238E27FC236}">
                <a16:creationId xmlns:a16="http://schemas.microsoft.com/office/drawing/2014/main" id="{0E5A486F-A0CA-9DEE-168F-7CD663CD0E15}"/>
              </a:ext>
            </a:extLst>
          </p:cNvPr>
          <p:cNvSpPr txBox="1"/>
          <p:nvPr/>
        </p:nvSpPr>
        <p:spPr>
          <a:xfrm>
            <a:off x="2215159" y="5743103"/>
            <a:ext cx="7761682" cy="923330"/>
          </a:xfrm>
          <a:prstGeom prst="rect">
            <a:avLst/>
          </a:prstGeom>
          <a:noFill/>
        </p:spPr>
        <p:txBody>
          <a:bodyPr wrap="square" rtlCol="0">
            <a:spAutoFit/>
          </a:bodyPr>
          <a:lstStyle/>
          <a:p>
            <a:pPr marL="285750" indent="-285750">
              <a:buFont typeface="Arial" panose="020B0604020202020204" pitchFamily="34" charset="0"/>
              <a:buChar char="•"/>
            </a:pPr>
            <a:r>
              <a:rPr lang="es-ES_tradnl" dirty="0">
                <a:latin typeface="Times New Roman" panose="02020603050405020304" pitchFamily="18" charset="0"/>
                <a:cs typeface="Times New Roman" panose="02020603050405020304" pitchFamily="18" charset="0"/>
              </a:rPr>
              <a:t>En la mayoría de los casos la productividad actual es mayor al objetivo.</a:t>
            </a:r>
          </a:p>
          <a:p>
            <a:pPr marL="285750" indent="-285750">
              <a:buFont typeface="Arial" panose="020B0604020202020204" pitchFamily="34" charset="0"/>
              <a:buChar char="•"/>
            </a:pPr>
            <a:r>
              <a:rPr lang="es-ES_tradnl" dirty="0">
                <a:latin typeface="Times New Roman" panose="02020603050405020304" pitchFamily="18" charset="0"/>
                <a:cs typeface="Times New Roman" panose="02020603050405020304" pitchFamily="18" charset="0"/>
              </a:rPr>
              <a:t>Los efectos de tanto incentivo como </a:t>
            </a:r>
            <a:r>
              <a:rPr lang="es-ES_tradnl" dirty="0" err="1">
                <a:latin typeface="Times New Roman" panose="02020603050405020304" pitchFamily="18" charset="0"/>
                <a:cs typeface="Times New Roman" panose="02020603050405020304" pitchFamily="18" charset="0"/>
              </a:rPr>
              <a:t>over_time</a:t>
            </a:r>
            <a:r>
              <a:rPr lang="es-ES_tradnl" dirty="0">
                <a:latin typeface="Times New Roman" panose="02020603050405020304" pitchFamily="18" charset="0"/>
                <a:cs typeface="Times New Roman" panose="02020603050405020304" pitchFamily="18" charset="0"/>
              </a:rPr>
              <a:t> son mayores en magnitud.</a:t>
            </a:r>
          </a:p>
          <a:p>
            <a:pPr marL="285750" indent="-285750">
              <a:buFont typeface="Arial" panose="020B0604020202020204" pitchFamily="34" charset="0"/>
              <a:buChar char="•"/>
            </a:pPr>
            <a:r>
              <a:rPr lang="es-ES_tradnl" dirty="0">
                <a:latin typeface="Times New Roman" panose="02020603050405020304" pitchFamily="18" charset="0"/>
                <a:cs typeface="Times New Roman" panose="02020603050405020304" pitchFamily="18" charset="0"/>
              </a:rPr>
              <a:t>Hay algunos equipos que son mejor vistos en cuanto a su productividad. </a:t>
            </a:r>
          </a:p>
        </p:txBody>
      </p:sp>
    </p:spTree>
    <p:extLst>
      <p:ext uri="{BB962C8B-B14F-4D97-AF65-F5344CB8AC3E}">
        <p14:creationId xmlns:p14="http://schemas.microsoft.com/office/powerpoint/2010/main" val="464850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id="{F5B10895-9A05-40D2-A90D-5370395D5A13}"/>
              </a:ext>
            </a:extLst>
          </p:cNvPr>
          <p:cNvSpPr>
            <a:spLocks noGrp="1"/>
          </p:cNvSpPr>
          <p:nvPr>
            <p:ph type="sldNum" sz="quarter" idx="12"/>
          </p:nvPr>
        </p:nvSpPr>
        <p:spPr>
          <a:xfrm>
            <a:off x="11028784" y="6356351"/>
            <a:ext cx="626922" cy="356966"/>
          </a:xfrm>
        </p:spPr>
        <p:txBody>
          <a:bodyPr/>
          <a:lstStyle/>
          <a:p>
            <a:fld id="{E6339056-A40D-4A21-95BB-147E8705DC3A}" type="slidenum">
              <a:rPr lang="es-CO" sz="1600" smtClean="0">
                <a:solidFill>
                  <a:schemeClr val="tx1"/>
                </a:solidFill>
                <a:latin typeface="Times New Roman" panose="02020603050405020304" pitchFamily="18" charset="0"/>
                <a:cs typeface="Times New Roman" panose="02020603050405020304" pitchFamily="18" charset="0"/>
              </a:rPr>
              <a:t>15</a:t>
            </a:fld>
            <a:endParaRPr lang="es-CO" sz="1600">
              <a:solidFill>
                <a:schemeClr val="tx1"/>
              </a:solidFill>
              <a:latin typeface="Times New Roman" panose="02020603050405020304" pitchFamily="18" charset="0"/>
              <a:cs typeface="Times New Roman" panose="02020603050405020304" pitchFamily="18" charset="0"/>
            </a:endParaRPr>
          </a:p>
        </p:txBody>
      </p:sp>
      <p:cxnSp>
        <p:nvCxnSpPr>
          <p:cNvPr id="14" name="Conector recto 13">
            <a:extLst>
              <a:ext uri="{FF2B5EF4-FFF2-40B4-BE49-F238E27FC236}">
                <a16:creationId xmlns:a16="http://schemas.microsoft.com/office/drawing/2014/main" id="{DF91057D-B115-49F3-AAC3-E0B6034A0AEE}"/>
              </a:ext>
            </a:extLst>
          </p:cNvPr>
          <p:cNvCxnSpPr>
            <a:cxnSpLocks/>
          </p:cNvCxnSpPr>
          <p:nvPr/>
        </p:nvCxnSpPr>
        <p:spPr>
          <a:xfrm>
            <a:off x="0" y="684864"/>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ítulo 6">
            <a:extLst>
              <a:ext uri="{FF2B5EF4-FFF2-40B4-BE49-F238E27FC236}">
                <a16:creationId xmlns:a16="http://schemas.microsoft.com/office/drawing/2014/main" id="{F0FD339B-6B80-403E-AF8A-3F52156A4BD3}"/>
              </a:ext>
            </a:extLst>
          </p:cNvPr>
          <p:cNvSpPr>
            <a:spLocks noGrp="1"/>
          </p:cNvSpPr>
          <p:nvPr>
            <p:ph type="ctrTitle"/>
          </p:nvPr>
        </p:nvSpPr>
        <p:spPr>
          <a:xfrm>
            <a:off x="-33436" y="61921"/>
            <a:ext cx="3333228" cy="489302"/>
          </a:xfrm>
        </p:spPr>
        <p:txBody>
          <a:bodyPr>
            <a:normAutofit/>
          </a:bodyPr>
          <a:lstStyle/>
          <a:p>
            <a:r>
              <a:rPr lang="es-ES" sz="2400" b="1">
                <a:latin typeface="Times New Roman" panose="02020603050405020304" pitchFamily="18" charset="0"/>
                <a:cs typeface="Times New Roman" panose="02020603050405020304" pitchFamily="18" charset="0"/>
              </a:rPr>
              <a:t>MODELAMIENTO</a:t>
            </a:r>
            <a:endParaRPr lang="es-CO" sz="2400" b="1">
              <a:latin typeface="Times New Roman" panose="02020603050405020304" pitchFamily="18" charset="0"/>
              <a:cs typeface="Times New Roman" panose="02020603050405020304" pitchFamily="18" charset="0"/>
            </a:endParaRPr>
          </a:p>
        </p:txBody>
      </p:sp>
      <p:pic>
        <p:nvPicPr>
          <p:cNvPr id="2" name="Imagen 4">
            <a:extLst>
              <a:ext uri="{FF2B5EF4-FFF2-40B4-BE49-F238E27FC236}">
                <a16:creationId xmlns:a16="http://schemas.microsoft.com/office/drawing/2014/main" id="{131EA6E1-9EC2-417B-C578-154135560C85}"/>
              </a:ext>
            </a:extLst>
          </p:cNvPr>
          <p:cNvPicPr>
            <a:picLocks noChangeAspect="1"/>
          </p:cNvPicPr>
          <p:nvPr/>
        </p:nvPicPr>
        <p:blipFill rotWithShape="1">
          <a:blip r:embed="rId2">
            <a:extLst>
              <a:ext uri="{28A0092B-C50C-407E-A947-70E740481C1C}">
                <a14:useLocalDpi xmlns:a14="http://schemas.microsoft.com/office/drawing/2010/main" val="0"/>
              </a:ext>
            </a:extLst>
          </a:blip>
          <a:srcRect r="53713"/>
          <a:stretch/>
        </p:blipFill>
        <p:spPr>
          <a:xfrm>
            <a:off x="10526485" y="0"/>
            <a:ext cx="1654629" cy="672381"/>
          </a:xfrm>
          <a:prstGeom prst="rect">
            <a:avLst/>
          </a:prstGeom>
        </p:spPr>
      </p:pic>
      <p:graphicFrame>
        <p:nvGraphicFramePr>
          <p:cNvPr id="4" name="Table 3">
            <a:extLst>
              <a:ext uri="{FF2B5EF4-FFF2-40B4-BE49-F238E27FC236}">
                <a16:creationId xmlns:a16="http://schemas.microsoft.com/office/drawing/2014/main" id="{D9F7879B-1DA1-C53B-C7B9-A7580143331C}"/>
              </a:ext>
            </a:extLst>
          </p:cNvPr>
          <p:cNvGraphicFramePr>
            <a:graphicFrameLocks noGrp="1"/>
          </p:cNvGraphicFramePr>
          <p:nvPr>
            <p:extLst>
              <p:ext uri="{D42A27DB-BD31-4B8C-83A1-F6EECF244321}">
                <p14:modId xmlns:p14="http://schemas.microsoft.com/office/powerpoint/2010/main" val="33780463"/>
              </p:ext>
            </p:extLst>
          </p:nvPr>
        </p:nvGraphicFramePr>
        <p:xfrm>
          <a:off x="2969691" y="1137227"/>
          <a:ext cx="6252618" cy="1413387"/>
        </p:xfrm>
        <a:graphic>
          <a:graphicData uri="http://schemas.openxmlformats.org/drawingml/2006/table">
            <a:tbl>
              <a:tblPr firstRow="1" firstCol="1" bandRow="1">
                <a:tableStyleId>{9D7B26C5-4107-4FEC-AEDC-1716B250A1EF}</a:tableStyleId>
              </a:tblPr>
              <a:tblGrid>
                <a:gridCol w="2588036">
                  <a:extLst>
                    <a:ext uri="{9D8B030D-6E8A-4147-A177-3AD203B41FA5}">
                      <a16:colId xmlns:a16="http://schemas.microsoft.com/office/drawing/2014/main" val="731073999"/>
                    </a:ext>
                  </a:extLst>
                </a:gridCol>
                <a:gridCol w="898065">
                  <a:extLst>
                    <a:ext uri="{9D8B030D-6E8A-4147-A177-3AD203B41FA5}">
                      <a16:colId xmlns:a16="http://schemas.microsoft.com/office/drawing/2014/main" val="1822760852"/>
                    </a:ext>
                  </a:extLst>
                </a:gridCol>
                <a:gridCol w="898065">
                  <a:extLst>
                    <a:ext uri="{9D8B030D-6E8A-4147-A177-3AD203B41FA5}">
                      <a16:colId xmlns:a16="http://schemas.microsoft.com/office/drawing/2014/main" val="510323585"/>
                    </a:ext>
                  </a:extLst>
                </a:gridCol>
                <a:gridCol w="898065">
                  <a:extLst>
                    <a:ext uri="{9D8B030D-6E8A-4147-A177-3AD203B41FA5}">
                      <a16:colId xmlns:a16="http://schemas.microsoft.com/office/drawing/2014/main" val="4026238064"/>
                    </a:ext>
                  </a:extLst>
                </a:gridCol>
                <a:gridCol w="970387">
                  <a:extLst>
                    <a:ext uri="{9D8B030D-6E8A-4147-A177-3AD203B41FA5}">
                      <a16:colId xmlns:a16="http://schemas.microsoft.com/office/drawing/2014/main" val="543172739"/>
                    </a:ext>
                  </a:extLst>
                </a:gridCol>
              </a:tblGrid>
              <a:tr h="278725">
                <a:tc>
                  <a:txBody>
                    <a:bodyPr/>
                    <a:lstStyle/>
                    <a:p>
                      <a:pPr algn="ctr">
                        <a:lnSpc>
                          <a:spcPct val="107000"/>
                        </a:lnSpc>
                        <a:spcAft>
                          <a:spcPts val="800"/>
                        </a:spcAft>
                      </a:pPr>
                      <a:r>
                        <a:rPr lang="es-ES" sz="1600" kern="100">
                          <a:effectLst/>
                        </a:rPr>
                        <a:t> </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600" kern="100">
                          <a:effectLst/>
                        </a:rPr>
                        <a:t>MAE</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600" kern="100">
                          <a:effectLst/>
                        </a:rPr>
                        <a:t>MSE</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600" kern="100">
                          <a:effectLst/>
                        </a:rPr>
                        <a:t>RMSE</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600" kern="100">
                          <a:effectLst/>
                        </a:rPr>
                        <a:t>MAPE</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80801074"/>
                  </a:ext>
                </a:extLst>
              </a:tr>
              <a:tr h="567331">
                <a:tc>
                  <a:txBody>
                    <a:bodyPr/>
                    <a:lstStyle/>
                    <a:p>
                      <a:pPr algn="ctr">
                        <a:lnSpc>
                          <a:spcPct val="107000"/>
                        </a:lnSpc>
                        <a:spcAft>
                          <a:spcPts val="800"/>
                        </a:spcAft>
                      </a:pPr>
                      <a:r>
                        <a:rPr lang="es-ES" sz="1600" kern="100">
                          <a:effectLst/>
                        </a:rPr>
                        <a:t>Actual_productivity</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600" kern="100">
                          <a:effectLst/>
                        </a:rPr>
                        <a:t>0.0991</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600" kern="100">
                          <a:effectLst/>
                        </a:rPr>
                        <a:t>0.0198</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600" kern="100">
                          <a:effectLst/>
                        </a:rPr>
                        <a:t>0.1409</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600" kern="100">
                          <a:effectLst/>
                        </a:rPr>
                        <a:t>17.42%</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2401417"/>
                  </a:ext>
                </a:extLst>
              </a:tr>
              <a:tr h="567331">
                <a:tc>
                  <a:txBody>
                    <a:bodyPr/>
                    <a:lstStyle/>
                    <a:p>
                      <a:pPr algn="ctr">
                        <a:lnSpc>
                          <a:spcPct val="107000"/>
                        </a:lnSpc>
                        <a:spcAft>
                          <a:spcPts val="800"/>
                        </a:spcAft>
                      </a:pPr>
                      <a:r>
                        <a:rPr lang="es-ES" sz="1600" kern="100">
                          <a:effectLst/>
                        </a:rPr>
                        <a:t>Targeted_productivity</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600" kern="100">
                          <a:effectLst/>
                        </a:rPr>
                        <a:t>0.0557</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600" kern="100">
                          <a:effectLst/>
                        </a:rPr>
                        <a:t>0.0063</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600" kern="100">
                          <a:effectLst/>
                        </a:rPr>
                        <a:t>0.0793</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600" kern="100" dirty="0">
                          <a:effectLst/>
                        </a:rPr>
                        <a:t>8.68%</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78141542"/>
                  </a:ext>
                </a:extLst>
              </a:tr>
            </a:tbl>
          </a:graphicData>
        </a:graphic>
      </p:graphicFrame>
      <p:sp>
        <p:nvSpPr>
          <p:cNvPr id="5" name="TextBox 4">
            <a:extLst>
              <a:ext uri="{FF2B5EF4-FFF2-40B4-BE49-F238E27FC236}">
                <a16:creationId xmlns:a16="http://schemas.microsoft.com/office/drawing/2014/main" id="{455529A6-7123-6B62-D1EE-A26AB7D1971A}"/>
              </a:ext>
            </a:extLst>
          </p:cNvPr>
          <p:cNvSpPr txBox="1"/>
          <p:nvPr/>
        </p:nvSpPr>
        <p:spPr>
          <a:xfrm>
            <a:off x="1222299" y="5054805"/>
            <a:ext cx="9747401" cy="1477328"/>
          </a:xfrm>
          <a:prstGeom prst="rect">
            <a:avLst/>
          </a:prstGeom>
          <a:noFill/>
        </p:spPr>
        <p:txBody>
          <a:bodyPr wrap="square" rtlCol="0">
            <a:spAutoFit/>
          </a:bodyPr>
          <a:lstStyle/>
          <a:p>
            <a:pPr marL="285750" indent="-285750">
              <a:buFont typeface="Arial" panose="020B0604020202020204" pitchFamily="34" charset="0"/>
              <a:buChar char="•"/>
            </a:pPr>
            <a:r>
              <a:rPr lang="es-ES_tradnl" dirty="0">
                <a:latin typeface="Times New Roman" panose="02020603050405020304" pitchFamily="18" charset="0"/>
                <a:cs typeface="Times New Roman" panose="02020603050405020304" pitchFamily="18" charset="0"/>
              </a:rPr>
              <a:t>Se observan errores de pequeña magnitud.</a:t>
            </a:r>
          </a:p>
          <a:p>
            <a:pPr marL="285750" indent="-285750">
              <a:buFont typeface="Arial" panose="020B0604020202020204" pitchFamily="34" charset="0"/>
              <a:buChar char="•"/>
            </a:pPr>
            <a:r>
              <a:rPr lang="es-ES_tradnl" dirty="0">
                <a:latin typeface="Times New Roman" panose="02020603050405020304" pitchFamily="18" charset="0"/>
                <a:cs typeface="Times New Roman" panose="02020603050405020304" pitchFamily="18" charset="0"/>
              </a:rPr>
              <a:t>El error más valioso es el MAPE, en el </a:t>
            </a:r>
            <a:r>
              <a:rPr lang="es-ES_tradnl" dirty="0" err="1">
                <a:latin typeface="Times New Roman" panose="02020603050405020304" pitchFamily="18" charset="0"/>
                <a:cs typeface="Times New Roman" panose="02020603050405020304" pitchFamily="18" charset="0"/>
              </a:rPr>
              <a:t>Targeted_productivity</a:t>
            </a:r>
            <a:r>
              <a:rPr lang="es-ES_tradnl" dirty="0">
                <a:latin typeface="Times New Roman" panose="02020603050405020304" pitchFamily="18" charset="0"/>
                <a:cs typeface="Times New Roman" panose="02020603050405020304" pitchFamily="18" charset="0"/>
              </a:rPr>
              <a:t> tiene un valor considerablemente bajo, considerándose un pronóstico o modelo muy bueno.</a:t>
            </a:r>
          </a:p>
          <a:p>
            <a:pPr marL="285750" indent="-285750">
              <a:buFont typeface="Arial" panose="020B0604020202020204" pitchFamily="34" charset="0"/>
              <a:buChar char="•"/>
            </a:pPr>
            <a:r>
              <a:rPr lang="es-ES_tradnl" dirty="0">
                <a:latin typeface="Times New Roman" panose="02020603050405020304" pitchFamily="18" charset="0"/>
                <a:cs typeface="Times New Roman" panose="02020603050405020304" pitchFamily="18" charset="0"/>
              </a:rPr>
              <a:t>En el </a:t>
            </a:r>
            <a:r>
              <a:rPr lang="es-ES_tradnl" dirty="0" err="1">
                <a:latin typeface="Times New Roman" panose="02020603050405020304" pitchFamily="18" charset="0"/>
                <a:cs typeface="Times New Roman" panose="02020603050405020304" pitchFamily="18" charset="0"/>
              </a:rPr>
              <a:t>Actual_productivity</a:t>
            </a:r>
            <a:r>
              <a:rPr lang="es-ES_tradnl" dirty="0">
                <a:latin typeface="Times New Roman" panose="02020603050405020304" pitchFamily="18" charset="0"/>
                <a:cs typeface="Times New Roman" panose="02020603050405020304" pitchFamily="18" charset="0"/>
              </a:rPr>
              <a:t> se tiene un MAPE mayor pero aun así está en un rango de un buen pronóstico o modelo.</a:t>
            </a:r>
          </a:p>
        </p:txBody>
      </p:sp>
      <p:sp>
        <p:nvSpPr>
          <p:cNvPr id="6" name="AutoShape 2" descr="Interpretation of typical MAPE values ">
            <a:extLst>
              <a:ext uri="{FF2B5EF4-FFF2-40B4-BE49-F238E27FC236}">
                <a16:creationId xmlns:a16="http://schemas.microsoft.com/office/drawing/2014/main" id="{567A7ADD-76C5-7ADD-086C-0770BA0BDE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close-up of a paper&#10;&#10;Description automatically generated">
            <a:extLst>
              <a:ext uri="{FF2B5EF4-FFF2-40B4-BE49-F238E27FC236}">
                <a16:creationId xmlns:a16="http://schemas.microsoft.com/office/drawing/2014/main" id="{CDD0BEEE-7613-B391-750A-3C7E21504A30}"/>
              </a:ext>
            </a:extLst>
          </p:cNvPr>
          <p:cNvPicPr>
            <a:picLocks noChangeAspect="1"/>
          </p:cNvPicPr>
          <p:nvPr/>
        </p:nvPicPr>
        <p:blipFill>
          <a:blip r:embed="rId3"/>
          <a:stretch>
            <a:fillRect/>
          </a:stretch>
        </p:blipFill>
        <p:spPr>
          <a:xfrm>
            <a:off x="4120983" y="2698532"/>
            <a:ext cx="3950034" cy="2027647"/>
          </a:xfrm>
          <a:prstGeom prst="rect">
            <a:avLst/>
          </a:prstGeom>
        </p:spPr>
      </p:pic>
    </p:spTree>
    <p:extLst>
      <p:ext uri="{BB962C8B-B14F-4D97-AF65-F5344CB8AC3E}">
        <p14:creationId xmlns:p14="http://schemas.microsoft.com/office/powerpoint/2010/main" val="220166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id="{F5B10895-9A05-40D2-A90D-5370395D5A13}"/>
              </a:ext>
            </a:extLst>
          </p:cNvPr>
          <p:cNvSpPr>
            <a:spLocks noGrp="1"/>
          </p:cNvSpPr>
          <p:nvPr>
            <p:ph type="sldNum" sz="quarter" idx="12"/>
          </p:nvPr>
        </p:nvSpPr>
        <p:spPr>
          <a:xfrm>
            <a:off x="11028784" y="6356351"/>
            <a:ext cx="626922" cy="356966"/>
          </a:xfrm>
        </p:spPr>
        <p:txBody>
          <a:bodyPr/>
          <a:lstStyle/>
          <a:p>
            <a:fld id="{E6339056-A40D-4A21-95BB-147E8705DC3A}" type="slidenum">
              <a:rPr lang="es-CO" sz="1600" smtClean="0">
                <a:solidFill>
                  <a:schemeClr val="tx1"/>
                </a:solidFill>
                <a:latin typeface="Times New Roman" panose="02020603050405020304" pitchFamily="18" charset="0"/>
                <a:cs typeface="Times New Roman" panose="02020603050405020304" pitchFamily="18" charset="0"/>
              </a:rPr>
              <a:t>16</a:t>
            </a:fld>
            <a:endParaRPr lang="es-CO" sz="1600">
              <a:solidFill>
                <a:schemeClr val="tx1"/>
              </a:solidFill>
              <a:latin typeface="Times New Roman" panose="02020603050405020304" pitchFamily="18" charset="0"/>
              <a:cs typeface="Times New Roman" panose="02020603050405020304" pitchFamily="18" charset="0"/>
            </a:endParaRPr>
          </a:p>
        </p:txBody>
      </p:sp>
      <p:cxnSp>
        <p:nvCxnSpPr>
          <p:cNvPr id="14" name="Conector recto 13">
            <a:extLst>
              <a:ext uri="{FF2B5EF4-FFF2-40B4-BE49-F238E27FC236}">
                <a16:creationId xmlns:a16="http://schemas.microsoft.com/office/drawing/2014/main" id="{DF91057D-B115-49F3-AAC3-E0B6034A0AEE}"/>
              </a:ext>
            </a:extLst>
          </p:cNvPr>
          <p:cNvCxnSpPr>
            <a:cxnSpLocks/>
          </p:cNvCxnSpPr>
          <p:nvPr/>
        </p:nvCxnSpPr>
        <p:spPr>
          <a:xfrm>
            <a:off x="0" y="684864"/>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ítulo 6">
            <a:extLst>
              <a:ext uri="{FF2B5EF4-FFF2-40B4-BE49-F238E27FC236}">
                <a16:creationId xmlns:a16="http://schemas.microsoft.com/office/drawing/2014/main" id="{F0FD339B-6B80-403E-AF8A-3F52156A4BD3}"/>
              </a:ext>
            </a:extLst>
          </p:cNvPr>
          <p:cNvSpPr>
            <a:spLocks noGrp="1"/>
          </p:cNvSpPr>
          <p:nvPr>
            <p:ph type="ctrTitle"/>
          </p:nvPr>
        </p:nvSpPr>
        <p:spPr>
          <a:xfrm>
            <a:off x="94382" y="91539"/>
            <a:ext cx="6260617" cy="489302"/>
          </a:xfrm>
        </p:spPr>
        <p:txBody>
          <a:bodyPr>
            <a:normAutofit/>
          </a:bodyPr>
          <a:lstStyle/>
          <a:p>
            <a:r>
              <a:rPr lang="es-ES" sz="2400" b="1" dirty="0">
                <a:latin typeface="Times New Roman" panose="02020603050405020304" pitchFamily="18" charset="0"/>
                <a:cs typeface="Times New Roman" panose="02020603050405020304" pitchFamily="18" charset="0"/>
              </a:rPr>
              <a:t>DISEÑO Y DESARROLLO DEL TABLERO</a:t>
            </a:r>
            <a:endParaRPr lang="es-CO" sz="2400" b="1" dirty="0">
              <a:latin typeface="Times New Roman" panose="02020603050405020304" pitchFamily="18" charset="0"/>
              <a:cs typeface="Times New Roman" panose="02020603050405020304" pitchFamily="18" charset="0"/>
            </a:endParaRPr>
          </a:p>
        </p:txBody>
      </p:sp>
      <p:pic>
        <p:nvPicPr>
          <p:cNvPr id="2" name="Imagen 4">
            <a:extLst>
              <a:ext uri="{FF2B5EF4-FFF2-40B4-BE49-F238E27FC236}">
                <a16:creationId xmlns:a16="http://schemas.microsoft.com/office/drawing/2014/main" id="{131EA6E1-9EC2-417B-C578-154135560C85}"/>
              </a:ext>
            </a:extLst>
          </p:cNvPr>
          <p:cNvPicPr>
            <a:picLocks noChangeAspect="1"/>
          </p:cNvPicPr>
          <p:nvPr/>
        </p:nvPicPr>
        <p:blipFill rotWithShape="1">
          <a:blip r:embed="rId2">
            <a:extLst>
              <a:ext uri="{28A0092B-C50C-407E-A947-70E740481C1C}">
                <a14:useLocalDpi xmlns:a14="http://schemas.microsoft.com/office/drawing/2010/main" val="0"/>
              </a:ext>
            </a:extLst>
          </a:blip>
          <a:srcRect r="53713"/>
          <a:stretch/>
        </p:blipFill>
        <p:spPr>
          <a:xfrm>
            <a:off x="10526485" y="0"/>
            <a:ext cx="1654629" cy="672381"/>
          </a:xfrm>
          <a:prstGeom prst="rect">
            <a:avLst/>
          </a:prstGeom>
        </p:spPr>
      </p:pic>
      <p:sp>
        <p:nvSpPr>
          <p:cNvPr id="12" name="Subtítulo 15">
            <a:extLst>
              <a:ext uri="{FF2B5EF4-FFF2-40B4-BE49-F238E27FC236}">
                <a16:creationId xmlns:a16="http://schemas.microsoft.com/office/drawing/2014/main" id="{B9293695-82AB-1844-387E-1EE65AB5B6CC}"/>
              </a:ext>
            </a:extLst>
          </p:cNvPr>
          <p:cNvSpPr txBox="1">
            <a:spLocks/>
          </p:cNvSpPr>
          <p:nvPr/>
        </p:nvSpPr>
        <p:spPr>
          <a:xfrm>
            <a:off x="8485238" y="2798272"/>
            <a:ext cx="3170467" cy="243248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r>
              <a:rPr lang="es-ES_tradnl" sz="2000" kern="100" dirty="0">
                <a:latin typeface="Times New Roman" panose="02020603050405020304" pitchFamily="18" charset="0"/>
                <a:ea typeface="Aptos" panose="020B0004020202020204" pitchFamily="34" charset="0"/>
                <a:cs typeface="Times New Roman" panose="02020603050405020304" pitchFamily="18" charset="0"/>
              </a:rPr>
              <a:t>Disposición vertical en el navegador.</a:t>
            </a:r>
          </a:p>
          <a:p>
            <a:pPr marL="342900" indent="-342900" algn="just">
              <a:buFont typeface="Arial" panose="020B0604020202020204" pitchFamily="34" charset="0"/>
              <a:buChar char="•"/>
            </a:pPr>
            <a:r>
              <a:rPr lang="es-ES_tradnl" sz="2000" kern="100" dirty="0">
                <a:latin typeface="Times New Roman" panose="02020603050405020304" pitchFamily="18" charset="0"/>
                <a:ea typeface="Aptos" panose="020B0004020202020204" pitchFamily="34" charset="0"/>
                <a:cs typeface="Times New Roman" panose="02020603050405020304" pitchFamily="18" charset="0"/>
              </a:rPr>
              <a:t>Objetivo e instrucciones de uso claras para el usuario.</a:t>
            </a:r>
          </a:p>
          <a:p>
            <a:pPr marL="342900" indent="-342900" algn="just">
              <a:buFont typeface="Arial" panose="020B0604020202020204" pitchFamily="34" charset="0"/>
              <a:buChar char="•"/>
            </a:pPr>
            <a:r>
              <a:rPr lang="es-ES_tradnl" sz="2000" kern="100" dirty="0">
                <a:latin typeface="Times New Roman" panose="02020603050405020304" pitchFamily="18" charset="0"/>
                <a:ea typeface="Aptos" panose="020B0004020202020204" pitchFamily="34" charset="0"/>
                <a:cs typeface="Times New Roman" panose="02020603050405020304" pitchFamily="18" charset="0"/>
              </a:rPr>
              <a:t>Resultados preliminares y finales.</a:t>
            </a:r>
          </a:p>
        </p:txBody>
      </p:sp>
      <p:pic>
        <p:nvPicPr>
          <p:cNvPr id="15" name="Imagen 14">
            <a:extLst>
              <a:ext uri="{FF2B5EF4-FFF2-40B4-BE49-F238E27FC236}">
                <a16:creationId xmlns:a16="http://schemas.microsoft.com/office/drawing/2014/main" id="{D1FDF6EC-062D-76C3-2CDD-C635B6386691}"/>
              </a:ext>
            </a:extLst>
          </p:cNvPr>
          <p:cNvPicPr>
            <a:picLocks noChangeAspect="1"/>
          </p:cNvPicPr>
          <p:nvPr/>
        </p:nvPicPr>
        <p:blipFill>
          <a:blip r:embed="rId3"/>
          <a:stretch>
            <a:fillRect/>
          </a:stretch>
        </p:blipFill>
        <p:spPr>
          <a:xfrm>
            <a:off x="511276" y="1565082"/>
            <a:ext cx="7973961" cy="1622246"/>
          </a:xfrm>
          <a:prstGeom prst="rect">
            <a:avLst/>
          </a:prstGeom>
        </p:spPr>
      </p:pic>
      <p:pic>
        <p:nvPicPr>
          <p:cNvPr id="18" name="Imagen 17">
            <a:extLst>
              <a:ext uri="{FF2B5EF4-FFF2-40B4-BE49-F238E27FC236}">
                <a16:creationId xmlns:a16="http://schemas.microsoft.com/office/drawing/2014/main" id="{43529588-B7CF-50B7-CD58-0AE7F095D76F}"/>
              </a:ext>
            </a:extLst>
          </p:cNvPr>
          <p:cNvPicPr>
            <a:picLocks noChangeAspect="1"/>
          </p:cNvPicPr>
          <p:nvPr/>
        </p:nvPicPr>
        <p:blipFill>
          <a:blip r:embed="rId4"/>
          <a:stretch>
            <a:fillRect/>
          </a:stretch>
        </p:blipFill>
        <p:spPr>
          <a:xfrm>
            <a:off x="511277" y="4129705"/>
            <a:ext cx="7973961" cy="2043431"/>
          </a:xfrm>
          <a:prstGeom prst="rect">
            <a:avLst/>
          </a:prstGeom>
        </p:spPr>
      </p:pic>
    </p:spTree>
    <p:extLst>
      <p:ext uri="{BB962C8B-B14F-4D97-AF65-F5344CB8AC3E}">
        <p14:creationId xmlns:p14="http://schemas.microsoft.com/office/powerpoint/2010/main" val="3775777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id="{F5B10895-9A05-40D2-A90D-5370395D5A13}"/>
              </a:ext>
            </a:extLst>
          </p:cNvPr>
          <p:cNvSpPr>
            <a:spLocks noGrp="1"/>
          </p:cNvSpPr>
          <p:nvPr>
            <p:ph type="sldNum" sz="quarter" idx="12"/>
          </p:nvPr>
        </p:nvSpPr>
        <p:spPr>
          <a:xfrm>
            <a:off x="11028784" y="6356351"/>
            <a:ext cx="626922" cy="356966"/>
          </a:xfrm>
        </p:spPr>
        <p:txBody>
          <a:bodyPr/>
          <a:lstStyle/>
          <a:p>
            <a:fld id="{E6339056-A40D-4A21-95BB-147E8705DC3A}" type="slidenum">
              <a:rPr lang="es-CO" sz="1600" smtClean="0">
                <a:solidFill>
                  <a:schemeClr val="tx1"/>
                </a:solidFill>
                <a:latin typeface="Times New Roman" panose="02020603050405020304" pitchFamily="18" charset="0"/>
                <a:cs typeface="Times New Roman" panose="02020603050405020304" pitchFamily="18" charset="0"/>
              </a:rPr>
              <a:t>17</a:t>
            </a:fld>
            <a:endParaRPr lang="es-CO" sz="1600">
              <a:solidFill>
                <a:schemeClr val="tx1"/>
              </a:solidFill>
              <a:latin typeface="Times New Roman" panose="02020603050405020304" pitchFamily="18" charset="0"/>
              <a:cs typeface="Times New Roman" panose="02020603050405020304" pitchFamily="18" charset="0"/>
            </a:endParaRPr>
          </a:p>
        </p:txBody>
      </p:sp>
      <p:cxnSp>
        <p:nvCxnSpPr>
          <p:cNvPr id="14" name="Conector recto 13">
            <a:extLst>
              <a:ext uri="{FF2B5EF4-FFF2-40B4-BE49-F238E27FC236}">
                <a16:creationId xmlns:a16="http://schemas.microsoft.com/office/drawing/2014/main" id="{DF91057D-B115-49F3-AAC3-E0B6034A0AEE}"/>
              </a:ext>
            </a:extLst>
          </p:cNvPr>
          <p:cNvCxnSpPr>
            <a:cxnSpLocks/>
          </p:cNvCxnSpPr>
          <p:nvPr/>
        </p:nvCxnSpPr>
        <p:spPr>
          <a:xfrm>
            <a:off x="0" y="684864"/>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ítulo 6">
            <a:extLst>
              <a:ext uri="{FF2B5EF4-FFF2-40B4-BE49-F238E27FC236}">
                <a16:creationId xmlns:a16="http://schemas.microsoft.com/office/drawing/2014/main" id="{F0FD339B-6B80-403E-AF8A-3F52156A4BD3}"/>
              </a:ext>
            </a:extLst>
          </p:cNvPr>
          <p:cNvSpPr>
            <a:spLocks noGrp="1"/>
          </p:cNvSpPr>
          <p:nvPr>
            <p:ph type="ctrTitle"/>
          </p:nvPr>
        </p:nvSpPr>
        <p:spPr>
          <a:xfrm>
            <a:off x="94382" y="91539"/>
            <a:ext cx="6260617" cy="489302"/>
          </a:xfrm>
        </p:spPr>
        <p:txBody>
          <a:bodyPr>
            <a:normAutofit/>
          </a:bodyPr>
          <a:lstStyle/>
          <a:p>
            <a:r>
              <a:rPr lang="es-ES" sz="2400" b="1" dirty="0">
                <a:latin typeface="Times New Roman" panose="02020603050405020304" pitchFamily="18" charset="0"/>
                <a:cs typeface="Times New Roman" panose="02020603050405020304" pitchFamily="18" charset="0"/>
              </a:rPr>
              <a:t>DISEÑO Y DESARROLLO DEL TABLERO</a:t>
            </a:r>
            <a:endParaRPr lang="es-CO" sz="2400" b="1" dirty="0">
              <a:latin typeface="Times New Roman" panose="02020603050405020304" pitchFamily="18" charset="0"/>
              <a:cs typeface="Times New Roman" panose="02020603050405020304" pitchFamily="18" charset="0"/>
            </a:endParaRPr>
          </a:p>
        </p:txBody>
      </p:sp>
      <p:pic>
        <p:nvPicPr>
          <p:cNvPr id="2" name="Imagen 4">
            <a:extLst>
              <a:ext uri="{FF2B5EF4-FFF2-40B4-BE49-F238E27FC236}">
                <a16:creationId xmlns:a16="http://schemas.microsoft.com/office/drawing/2014/main" id="{131EA6E1-9EC2-417B-C578-154135560C85}"/>
              </a:ext>
            </a:extLst>
          </p:cNvPr>
          <p:cNvPicPr>
            <a:picLocks noChangeAspect="1"/>
          </p:cNvPicPr>
          <p:nvPr/>
        </p:nvPicPr>
        <p:blipFill rotWithShape="1">
          <a:blip r:embed="rId2">
            <a:extLst>
              <a:ext uri="{28A0092B-C50C-407E-A947-70E740481C1C}">
                <a14:useLocalDpi xmlns:a14="http://schemas.microsoft.com/office/drawing/2010/main" val="0"/>
              </a:ext>
            </a:extLst>
          </a:blip>
          <a:srcRect r="53713"/>
          <a:stretch/>
        </p:blipFill>
        <p:spPr>
          <a:xfrm>
            <a:off x="10526485" y="0"/>
            <a:ext cx="1654629" cy="672381"/>
          </a:xfrm>
          <a:prstGeom prst="rect">
            <a:avLst/>
          </a:prstGeom>
        </p:spPr>
      </p:pic>
      <p:graphicFrame>
        <p:nvGraphicFramePr>
          <p:cNvPr id="5" name="Table 2">
            <a:extLst>
              <a:ext uri="{FF2B5EF4-FFF2-40B4-BE49-F238E27FC236}">
                <a16:creationId xmlns:a16="http://schemas.microsoft.com/office/drawing/2014/main" id="{0104BFA6-283F-CC8A-5ED4-7CF442DC8C7D}"/>
              </a:ext>
            </a:extLst>
          </p:cNvPr>
          <p:cNvGraphicFramePr>
            <a:graphicFrameLocks noGrp="1"/>
          </p:cNvGraphicFramePr>
          <p:nvPr/>
        </p:nvGraphicFramePr>
        <p:xfrm>
          <a:off x="437196" y="1372880"/>
          <a:ext cx="6814434" cy="4800256"/>
        </p:xfrm>
        <a:graphic>
          <a:graphicData uri="http://schemas.openxmlformats.org/drawingml/2006/table">
            <a:tbl>
              <a:tblPr firstRow="1" firstCol="1" bandRow="1">
                <a:tableStyleId>{9D7B26C5-4107-4FEC-AEDC-1716B250A1EF}</a:tableStyleId>
              </a:tblPr>
              <a:tblGrid>
                <a:gridCol w="3409804">
                  <a:extLst>
                    <a:ext uri="{9D8B030D-6E8A-4147-A177-3AD203B41FA5}">
                      <a16:colId xmlns:a16="http://schemas.microsoft.com/office/drawing/2014/main" val="1041983714"/>
                    </a:ext>
                  </a:extLst>
                </a:gridCol>
                <a:gridCol w="1702315">
                  <a:extLst>
                    <a:ext uri="{9D8B030D-6E8A-4147-A177-3AD203B41FA5}">
                      <a16:colId xmlns:a16="http://schemas.microsoft.com/office/drawing/2014/main" val="1477866355"/>
                    </a:ext>
                  </a:extLst>
                </a:gridCol>
                <a:gridCol w="1702315">
                  <a:extLst>
                    <a:ext uri="{9D8B030D-6E8A-4147-A177-3AD203B41FA5}">
                      <a16:colId xmlns:a16="http://schemas.microsoft.com/office/drawing/2014/main" val="2744733605"/>
                    </a:ext>
                  </a:extLst>
                </a:gridCol>
              </a:tblGrid>
              <a:tr h="300016">
                <a:tc>
                  <a:txBody>
                    <a:bodyPr/>
                    <a:lstStyle/>
                    <a:p>
                      <a:pPr algn="ctr">
                        <a:lnSpc>
                          <a:spcPct val="107000"/>
                        </a:lnSpc>
                        <a:spcAft>
                          <a:spcPts val="800"/>
                        </a:spcAft>
                      </a:pPr>
                      <a:r>
                        <a:rPr lang="es-ES" sz="1400" kern="100" dirty="0">
                          <a:effectLst/>
                        </a:rPr>
                        <a:t> Coeficientes</a:t>
                      </a:r>
                      <a:endParaRPr lang="en-GB"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dirty="0">
                          <a:effectLst/>
                        </a:rPr>
                        <a:t>Actual</a:t>
                      </a:r>
                      <a:endParaRPr lang="en-GB"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Target</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5713803"/>
                  </a:ext>
                </a:extLst>
              </a:tr>
              <a:tr h="300016">
                <a:tc>
                  <a:txBody>
                    <a:bodyPr/>
                    <a:lstStyle/>
                    <a:p>
                      <a:pPr algn="ctr">
                        <a:lnSpc>
                          <a:spcPct val="107000"/>
                        </a:lnSpc>
                        <a:spcAft>
                          <a:spcPts val="800"/>
                        </a:spcAft>
                      </a:pPr>
                      <a:r>
                        <a:rPr lang="es-ES" sz="1400" b="0" kern="100" dirty="0">
                          <a:effectLst/>
                        </a:rPr>
                        <a:t>Intercepto</a:t>
                      </a:r>
                      <a:endParaRPr lang="en-GB" sz="14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0.794920</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0.731224</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1319303"/>
                  </a:ext>
                </a:extLst>
              </a:tr>
              <a:tr h="300016">
                <a:tc>
                  <a:txBody>
                    <a:bodyPr/>
                    <a:lstStyle/>
                    <a:p>
                      <a:pPr algn="ctr">
                        <a:lnSpc>
                          <a:spcPct val="107000"/>
                        </a:lnSpc>
                        <a:spcAft>
                          <a:spcPts val="800"/>
                        </a:spcAft>
                      </a:pPr>
                      <a:r>
                        <a:rPr lang="es-ES" sz="1400" b="0" kern="100">
                          <a:effectLst/>
                        </a:rPr>
                        <a:t>Departamento (Sewing)</a:t>
                      </a:r>
                      <a:endParaRPr lang="en-GB" sz="14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-0.185258</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-0.089341</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37742727"/>
                  </a:ext>
                </a:extLst>
              </a:tr>
              <a:tr h="300016">
                <a:tc>
                  <a:txBody>
                    <a:bodyPr/>
                    <a:lstStyle/>
                    <a:p>
                      <a:pPr algn="ctr">
                        <a:lnSpc>
                          <a:spcPct val="107000"/>
                        </a:lnSpc>
                        <a:spcAft>
                          <a:spcPts val="800"/>
                        </a:spcAft>
                      </a:pPr>
                      <a:r>
                        <a:rPr lang="es-ES" sz="1400" b="0" kern="100" dirty="0" err="1">
                          <a:effectLst/>
                        </a:rPr>
                        <a:t>Team</a:t>
                      </a:r>
                      <a:r>
                        <a:rPr lang="es-ES" sz="1400" b="0" kern="100" dirty="0">
                          <a:effectLst/>
                        </a:rPr>
                        <a:t> 2</a:t>
                      </a:r>
                      <a:endParaRPr lang="en-GB" sz="14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-0.018902</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0.012373</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60189522"/>
                  </a:ext>
                </a:extLst>
              </a:tr>
              <a:tr h="300016">
                <a:tc>
                  <a:txBody>
                    <a:bodyPr/>
                    <a:lstStyle/>
                    <a:p>
                      <a:pPr algn="ctr">
                        <a:lnSpc>
                          <a:spcPct val="107000"/>
                        </a:lnSpc>
                        <a:spcAft>
                          <a:spcPts val="800"/>
                        </a:spcAft>
                      </a:pPr>
                      <a:r>
                        <a:rPr lang="es-ES" sz="1400" b="0" kern="100">
                          <a:effectLst/>
                        </a:rPr>
                        <a:t>Team 3</a:t>
                      </a:r>
                      <a:endParaRPr lang="en-GB" sz="14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-0.003449</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0.014434</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52036489"/>
                  </a:ext>
                </a:extLst>
              </a:tr>
              <a:tr h="300016">
                <a:tc>
                  <a:txBody>
                    <a:bodyPr/>
                    <a:lstStyle/>
                    <a:p>
                      <a:pPr algn="ctr">
                        <a:lnSpc>
                          <a:spcPct val="107000"/>
                        </a:lnSpc>
                        <a:spcAft>
                          <a:spcPts val="800"/>
                        </a:spcAft>
                      </a:pPr>
                      <a:r>
                        <a:rPr lang="es-ES" sz="1400" b="0" kern="100">
                          <a:effectLst/>
                        </a:rPr>
                        <a:t>Team 4</a:t>
                      </a:r>
                      <a:endParaRPr lang="en-GB" sz="14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0.004133</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-0.002691</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6233123"/>
                  </a:ext>
                </a:extLst>
              </a:tr>
              <a:tr h="300016">
                <a:tc>
                  <a:txBody>
                    <a:bodyPr/>
                    <a:lstStyle/>
                    <a:p>
                      <a:pPr algn="ctr">
                        <a:lnSpc>
                          <a:spcPct val="107000"/>
                        </a:lnSpc>
                        <a:spcAft>
                          <a:spcPts val="800"/>
                        </a:spcAft>
                      </a:pPr>
                      <a:r>
                        <a:rPr lang="es-ES" sz="1400" b="0" kern="100">
                          <a:effectLst/>
                        </a:rPr>
                        <a:t>Team 5</a:t>
                      </a:r>
                      <a:endParaRPr lang="en-GB" sz="14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-0.032679</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-0.02166</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77480011"/>
                  </a:ext>
                </a:extLst>
              </a:tr>
              <a:tr h="300016">
                <a:tc>
                  <a:txBody>
                    <a:bodyPr/>
                    <a:lstStyle/>
                    <a:p>
                      <a:pPr algn="ctr">
                        <a:lnSpc>
                          <a:spcPct val="107000"/>
                        </a:lnSpc>
                        <a:spcAft>
                          <a:spcPts val="800"/>
                        </a:spcAft>
                      </a:pPr>
                      <a:r>
                        <a:rPr lang="es-ES" sz="1400" b="0" kern="100">
                          <a:effectLst/>
                        </a:rPr>
                        <a:t>Team 6</a:t>
                      </a:r>
                      <a:endParaRPr lang="en-GB" sz="14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-0.062889</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0.025077</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36216615"/>
                  </a:ext>
                </a:extLst>
              </a:tr>
              <a:tr h="300016">
                <a:tc>
                  <a:txBody>
                    <a:bodyPr/>
                    <a:lstStyle/>
                    <a:p>
                      <a:pPr algn="ctr">
                        <a:lnSpc>
                          <a:spcPct val="107000"/>
                        </a:lnSpc>
                        <a:spcAft>
                          <a:spcPts val="800"/>
                        </a:spcAft>
                      </a:pPr>
                      <a:r>
                        <a:rPr lang="es-ES" sz="1400" b="0" kern="100" dirty="0" err="1">
                          <a:effectLst/>
                        </a:rPr>
                        <a:t>Team</a:t>
                      </a:r>
                      <a:r>
                        <a:rPr lang="es-ES" sz="1400" b="0" kern="100" dirty="0">
                          <a:effectLst/>
                        </a:rPr>
                        <a:t> 7</a:t>
                      </a:r>
                      <a:endParaRPr lang="en-GB" sz="14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-0.054918</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0.016419</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5811176"/>
                  </a:ext>
                </a:extLst>
              </a:tr>
              <a:tr h="300016">
                <a:tc>
                  <a:txBody>
                    <a:bodyPr/>
                    <a:lstStyle/>
                    <a:p>
                      <a:pPr algn="ctr">
                        <a:lnSpc>
                          <a:spcPct val="107000"/>
                        </a:lnSpc>
                        <a:spcAft>
                          <a:spcPts val="800"/>
                        </a:spcAft>
                      </a:pPr>
                      <a:r>
                        <a:rPr lang="es-ES" sz="1400" b="0" kern="100">
                          <a:effectLst/>
                        </a:rPr>
                        <a:t>Team 8</a:t>
                      </a:r>
                      <a:endParaRPr lang="en-GB" sz="14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-0.051835</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0.006372</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1132189"/>
                  </a:ext>
                </a:extLst>
              </a:tr>
              <a:tr h="300016">
                <a:tc>
                  <a:txBody>
                    <a:bodyPr/>
                    <a:lstStyle/>
                    <a:p>
                      <a:pPr algn="ctr">
                        <a:lnSpc>
                          <a:spcPct val="107000"/>
                        </a:lnSpc>
                        <a:spcAft>
                          <a:spcPts val="800"/>
                        </a:spcAft>
                      </a:pPr>
                      <a:r>
                        <a:rPr lang="es-ES" sz="1400" b="0" kern="100">
                          <a:effectLst/>
                        </a:rPr>
                        <a:t>Team 9</a:t>
                      </a:r>
                      <a:endParaRPr lang="en-GB" sz="14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-0.051450</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0.038684</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698609"/>
                  </a:ext>
                </a:extLst>
              </a:tr>
              <a:tr h="300016">
                <a:tc>
                  <a:txBody>
                    <a:bodyPr/>
                    <a:lstStyle/>
                    <a:p>
                      <a:pPr algn="ctr">
                        <a:lnSpc>
                          <a:spcPct val="107000"/>
                        </a:lnSpc>
                        <a:spcAft>
                          <a:spcPts val="800"/>
                        </a:spcAft>
                      </a:pPr>
                      <a:r>
                        <a:rPr lang="es-ES" sz="1400" b="0" kern="100" dirty="0" err="1">
                          <a:effectLst/>
                        </a:rPr>
                        <a:t>Team</a:t>
                      </a:r>
                      <a:r>
                        <a:rPr lang="es-ES" sz="1400" b="0" kern="100" dirty="0">
                          <a:effectLst/>
                        </a:rPr>
                        <a:t> 10</a:t>
                      </a:r>
                      <a:endParaRPr lang="en-GB" sz="14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-0.045606</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0.024695</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41774991"/>
                  </a:ext>
                </a:extLst>
              </a:tr>
              <a:tr h="300016">
                <a:tc>
                  <a:txBody>
                    <a:bodyPr/>
                    <a:lstStyle/>
                    <a:p>
                      <a:pPr algn="ctr">
                        <a:lnSpc>
                          <a:spcPct val="107000"/>
                        </a:lnSpc>
                        <a:spcAft>
                          <a:spcPts val="800"/>
                        </a:spcAft>
                      </a:pPr>
                      <a:r>
                        <a:rPr lang="es-ES" sz="1400" b="0" kern="100" dirty="0" err="1">
                          <a:effectLst/>
                        </a:rPr>
                        <a:t>Team</a:t>
                      </a:r>
                      <a:r>
                        <a:rPr lang="es-ES" sz="1400" b="0" kern="100" dirty="0">
                          <a:effectLst/>
                        </a:rPr>
                        <a:t> 11</a:t>
                      </a:r>
                      <a:endParaRPr lang="en-GB" sz="14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-0.061901</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0.002289</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4299533"/>
                  </a:ext>
                </a:extLst>
              </a:tr>
              <a:tr h="300016">
                <a:tc>
                  <a:txBody>
                    <a:bodyPr/>
                    <a:lstStyle/>
                    <a:p>
                      <a:pPr algn="ctr">
                        <a:lnSpc>
                          <a:spcPct val="107000"/>
                        </a:lnSpc>
                        <a:spcAft>
                          <a:spcPts val="800"/>
                        </a:spcAft>
                      </a:pPr>
                      <a:r>
                        <a:rPr lang="es-ES" sz="1400" b="0" kern="100" dirty="0" err="1">
                          <a:effectLst/>
                        </a:rPr>
                        <a:t>Team</a:t>
                      </a:r>
                      <a:r>
                        <a:rPr lang="es-ES" sz="1400" b="0" kern="100" dirty="0">
                          <a:effectLst/>
                        </a:rPr>
                        <a:t> 12</a:t>
                      </a:r>
                      <a:endParaRPr lang="en-GB" sz="14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-0.021129</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0.045522</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3092453"/>
                  </a:ext>
                </a:extLst>
              </a:tr>
              <a:tr h="300016">
                <a:tc>
                  <a:txBody>
                    <a:bodyPr/>
                    <a:lstStyle/>
                    <a:p>
                      <a:pPr algn="ctr">
                        <a:lnSpc>
                          <a:spcPct val="107000"/>
                        </a:lnSpc>
                        <a:spcAft>
                          <a:spcPts val="800"/>
                        </a:spcAft>
                      </a:pPr>
                      <a:r>
                        <a:rPr lang="es-ES" sz="1400" b="0" kern="100" dirty="0" err="1">
                          <a:effectLst/>
                        </a:rPr>
                        <a:t>over_time</a:t>
                      </a:r>
                      <a:endParaRPr lang="en-GB" sz="14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-0.000005</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-0.000003</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25180585"/>
                  </a:ext>
                </a:extLst>
              </a:tr>
              <a:tr h="300016">
                <a:tc>
                  <a:txBody>
                    <a:bodyPr/>
                    <a:lstStyle/>
                    <a:p>
                      <a:pPr algn="ctr">
                        <a:lnSpc>
                          <a:spcPct val="107000"/>
                        </a:lnSpc>
                        <a:spcAft>
                          <a:spcPts val="800"/>
                        </a:spcAft>
                      </a:pPr>
                      <a:r>
                        <a:rPr lang="es-ES" sz="1400" b="0" kern="100" dirty="0">
                          <a:effectLst/>
                        </a:rPr>
                        <a:t>incentive</a:t>
                      </a:r>
                      <a:endParaRPr lang="en-GB" sz="14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a:effectLst/>
                        </a:rPr>
                        <a:t>0.004122</a:t>
                      </a:r>
                      <a:endParaRPr lang="en-GB"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s-ES" sz="1400" kern="100" dirty="0">
                          <a:effectLst/>
                        </a:rPr>
                        <a:t>0.001895</a:t>
                      </a:r>
                      <a:endParaRPr lang="en-GB"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5758216"/>
                  </a:ext>
                </a:extLst>
              </a:tr>
            </a:tbl>
          </a:graphicData>
        </a:graphic>
      </p:graphicFrame>
      <p:cxnSp>
        <p:nvCxnSpPr>
          <p:cNvPr id="9" name="Conector recto de flecha 8">
            <a:extLst>
              <a:ext uri="{FF2B5EF4-FFF2-40B4-BE49-F238E27FC236}">
                <a16:creationId xmlns:a16="http://schemas.microsoft.com/office/drawing/2014/main" id="{3815ADF4-919A-A5EB-1779-FE4D009A37E5}"/>
              </a:ext>
            </a:extLst>
          </p:cNvPr>
          <p:cNvCxnSpPr>
            <a:cxnSpLocks/>
          </p:cNvCxnSpPr>
          <p:nvPr/>
        </p:nvCxnSpPr>
        <p:spPr>
          <a:xfrm>
            <a:off x="7541342" y="3785419"/>
            <a:ext cx="580103" cy="0"/>
          </a:xfrm>
          <a:prstGeom prst="straightConnector1">
            <a:avLst/>
          </a:prstGeom>
          <a:ln w="28575">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 name="Subtítulo 15">
            <a:extLst>
              <a:ext uri="{FF2B5EF4-FFF2-40B4-BE49-F238E27FC236}">
                <a16:creationId xmlns:a16="http://schemas.microsoft.com/office/drawing/2014/main" id="{8CC228D2-AC09-C200-1156-DC962461B56E}"/>
              </a:ext>
            </a:extLst>
          </p:cNvPr>
          <p:cNvSpPr txBox="1">
            <a:spLocks/>
          </p:cNvSpPr>
          <p:nvPr/>
        </p:nvSpPr>
        <p:spPr>
          <a:xfrm>
            <a:off x="8411157" y="2350580"/>
            <a:ext cx="3343647" cy="23990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_tradnl" sz="2000" kern="100" dirty="0">
                <a:latin typeface="Times New Roman" panose="02020603050405020304" pitchFamily="18" charset="0"/>
                <a:ea typeface="Aptos" panose="020B0004020202020204" pitchFamily="34" charset="0"/>
                <a:cs typeface="Times New Roman" panose="02020603050405020304" pitchFamily="18" charset="0"/>
              </a:rPr>
              <a:t>Inputs: Variables explicativas de los modelos</a:t>
            </a:r>
          </a:p>
          <a:p>
            <a:pPr marL="342900" indent="-342900" algn="just">
              <a:buFont typeface="Arial" panose="020B0604020202020204" pitchFamily="34" charset="0"/>
              <a:buChar char="•"/>
            </a:pPr>
            <a:r>
              <a:rPr lang="es-ES_tradnl" sz="2000" kern="100" dirty="0">
                <a:latin typeface="Times New Roman" panose="02020603050405020304" pitchFamily="18" charset="0"/>
                <a:ea typeface="Aptos" panose="020B0004020202020204" pitchFamily="34" charset="0"/>
                <a:cs typeface="Times New Roman" panose="02020603050405020304" pitchFamily="18" charset="0"/>
              </a:rPr>
              <a:t>Departamento.</a:t>
            </a:r>
          </a:p>
          <a:p>
            <a:pPr marL="342900" indent="-342900" algn="just">
              <a:buFont typeface="Arial" panose="020B0604020202020204" pitchFamily="34" charset="0"/>
              <a:buChar char="•"/>
            </a:pPr>
            <a:r>
              <a:rPr lang="es-ES_tradnl" sz="2000" kern="100" dirty="0">
                <a:latin typeface="Times New Roman" panose="02020603050405020304" pitchFamily="18" charset="0"/>
                <a:ea typeface="Aptos" panose="020B0004020202020204" pitchFamily="34" charset="0"/>
                <a:cs typeface="Times New Roman" panose="02020603050405020304" pitchFamily="18" charset="0"/>
              </a:rPr>
              <a:t>Equipo.</a:t>
            </a:r>
          </a:p>
          <a:p>
            <a:pPr marL="342900" indent="-342900" algn="just">
              <a:buFont typeface="Arial" panose="020B0604020202020204" pitchFamily="34" charset="0"/>
              <a:buChar char="•"/>
            </a:pPr>
            <a:r>
              <a:rPr lang="es-ES_tradnl" sz="2000" kern="100" dirty="0">
                <a:latin typeface="Times New Roman" panose="02020603050405020304" pitchFamily="18" charset="0"/>
                <a:ea typeface="Aptos" panose="020B0004020202020204" pitchFamily="34" charset="0"/>
                <a:cs typeface="Times New Roman" panose="02020603050405020304" pitchFamily="18" charset="0"/>
              </a:rPr>
              <a:t>Tiempo extra.</a:t>
            </a:r>
          </a:p>
          <a:p>
            <a:pPr marL="342900" indent="-342900" algn="just">
              <a:buFont typeface="Arial" panose="020B0604020202020204" pitchFamily="34" charset="0"/>
              <a:buChar char="•"/>
            </a:pPr>
            <a:r>
              <a:rPr lang="es-ES_tradnl" sz="2000" kern="100" dirty="0">
                <a:latin typeface="Times New Roman" panose="02020603050405020304" pitchFamily="18" charset="0"/>
                <a:ea typeface="Aptos" panose="020B0004020202020204" pitchFamily="34" charset="0"/>
                <a:cs typeface="Times New Roman" panose="02020603050405020304" pitchFamily="18" charset="0"/>
              </a:rPr>
              <a:t>Incentivo.</a:t>
            </a:r>
          </a:p>
          <a:p>
            <a:pPr algn="just"/>
            <a:endParaRPr lang="es-CO"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7907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id="{F5B10895-9A05-40D2-A90D-5370395D5A13}"/>
              </a:ext>
            </a:extLst>
          </p:cNvPr>
          <p:cNvSpPr>
            <a:spLocks noGrp="1"/>
          </p:cNvSpPr>
          <p:nvPr>
            <p:ph type="sldNum" sz="quarter" idx="12"/>
          </p:nvPr>
        </p:nvSpPr>
        <p:spPr>
          <a:xfrm>
            <a:off x="11028784" y="6356351"/>
            <a:ext cx="626922" cy="356966"/>
          </a:xfrm>
        </p:spPr>
        <p:txBody>
          <a:bodyPr/>
          <a:lstStyle/>
          <a:p>
            <a:fld id="{E6339056-A40D-4A21-95BB-147E8705DC3A}" type="slidenum">
              <a:rPr lang="es-CO" sz="1600" smtClean="0">
                <a:solidFill>
                  <a:schemeClr val="tx1"/>
                </a:solidFill>
                <a:latin typeface="Times New Roman" panose="02020603050405020304" pitchFamily="18" charset="0"/>
                <a:cs typeface="Times New Roman" panose="02020603050405020304" pitchFamily="18" charset="0"/>
              </a:rPr>
              <a:t>18</a:t>
            </a:fld>
            <a:endParaRPr lang="es-CO" sz="1600">
              <a:solidFill>
                <a:schemeClr val="tx1"/>
              </a:solidFill>
              <a:latin typeface="Times New Roman" panose="02020603050405020304" pitchFamily="18" charset="0"/>
              <a:cs typeface="Times New Roman" panose="02020603050405020304" pitchFamily="18" charset="0"/>
            </a:endParaRPr>
          </a:p>
        </p:txBody>
      </p:sp>
      <p:cxnSp>
        <p:nvCxnSpPr>
          <p:cNvPr id="14" name="Conector recto 13">
            <a:extLst>
              <a:ext uri="{FF2B5EF4-FFF2-40B4-BE49-F238E27FC236}">
                <a16:creationId xmlns:a16="http://schemas.microsoft.com/office/drawing/2014/main" id="{DF91057D-B115-49F3-AAC3-E0B6034A0AEE}"/>
              </a:ext>
            </a:extLst>
          </p:cNvPr>
          <p:cNvCxnSpPr>
            <a:cxnSpLocks/>
          </p:cNvCxnSpPr>
          <p:nvPr/>
        </p:nvCxnSpPr>
        <p:spPr>
          <a:xfrm>
            <a:off x="0" y="684864"/>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ítulo 6">
            <a:extLst>
              <a:ext uri="{FF2B5EF4-FFF2-40B4-BE49-F238E27FC236}">
                <a16:creationId xmlns:a16="http://schemas.microsoft.com/office/drawing/2014/main" id="{F0FD339B-6B80-403E-AF8A-3F52156A4BD3}"/>
              </a:ext>
            </a:extLst>
          </p:cNvPr>
          <p:cNvSpPr>
            <a:spLocks noGrp="1"/>
          </p:cNvSpPr>
          <p:nvPr>
            <p:ph type="ctrTitle"/>
          </p:nvPr>
        </p:nvSpPr>
        <p:spPr>
          <a:xfrm>
            <a:off x="94382" y="91539"/>
            <a:ext cx="6260617" cy="489302"/>
          </a:xfrm>
        </p:spPr>
        <p:txBody>
          <a:bodyPr>
            <a:normAutofit/>
          </a:bodyPr>
          <a:lstStyle/>
          <a:p>
            <a:r>
              <a:rPr lang="es-ES" sz="2400" b="1" dirty="0">
                <a:latin typeface="Times New Roman" panose="02020603050405020304" pitchFamily="18" charset="0"/>
                <a:cs typeface="Times New Roman" panose="02020603050405020304" pitchFamily="18" charset="0"/>
              </a:rPr>
              <a:t>DISEÑO Y DESARROLLO DEL TABLERO</a:t>
            </a:r>
            <a:endParaRPr lang="es-CO" sz="2400" b="1" dirty="0">
              <a:latin typeface="Times New Roman" panose="02020603050405020304" pitchFamily="18" charset="0"/>
              <a:cs typeface="Times New Roman" panose="02020603050405020304" pitchFamily="18" charset="0"/>
            </a:endParaRPr>
          </a:p>
        </p:txBody>
      </p:sp>
      <p:pic>
        <p:nvPicPr>
          <p:cNvPr id="2" name="Imagen 4">
            <a:extLst>
              <a:ext uri="{FF2B5EF4-FFF2-40B4-BE49-F238E27FC236}">
                <a16:creationId xmlns:a16="http://schemas.microsoft.com/office/drawing/2014/main" id="{131EA6E1-9EC2-417B-C578-154135560C85}"/>
              </a:ext>
            </a:extLst>
          </p:cNvPr>
          <p:cNvPicPr>
            <a:picLocks noChangeAspect="1"/>
          </p:cNvPicPr>
          <p:nvPr/>
        </p:nvPicPr>
        <p:blipFill rotWithShape="1">
          <a:blip r:embed="rId2">
            <a:extLst>
              <a:ext uri="{28A0092B-C50C-407E-A947-70E740481C1C}">
                <a14:useLocalDpi xmlns:a14="http://schemas.microsoft.com/office/drawing/2010/main" val="0"/>
              </a:ext>
            </a:extLst>
          </a:blip>
          <a:srcRect r="53713"/>
          <a:stretch/>
        </p:blipFill>
        <p:spPr>
          <a:xfrm>
            <a:off x="10526485" y="0"/>
            <a:ext cx="1654629" cy="672381"/>
          </a:xfrm>
          <a:prstGeom prst="rect">
            <a:avLst/>
          </a:prstGeom>
        </p:spPr>
      </p:pic>
      <p:sp>
        <p:nvSpPr>
          <p:cNvPr id="12" name="Subtítulo 15">
            <a:extLst>
              <a:ext uri="{FF2B5EF4-FFF2-40B4-BE49-F238E27FC236}">
                <a16:creationId xmlns:a16="http://schemas.microsoft.com/office/drawing/2014/main" id="{B9293695-82AB-1844-387E-1EE65AB5B6CC}"/>
              </a:ext>
            </a:extLst>
          </p:cNvPr>
          <p:cNvSpPr txBox="1">
            <a:spLocks/>
          </p:cNvSpPr>
          <p:nvPr/>
        </p:nvSpPr>
        <p:spPr>
          <a:xfrm>
            <a:off x="8485238" y="2798272"/>
            <a:ext cx="3170467" cy="243248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r>
              <a:rPr lang="es-ES_tradnl" sz="2000" kern="100" dirty="0">
                <a:latin typeface="Times New Roman" panose="02020603050405020304" pitchFamily="18" charset="0"/>
                <a:ea typeface="Aptos" panose="020B0004020202020204" pitchFamily="34" charset="0"/>
                <a:cs typeface="Times New Roman" panose="02020603050405020304" pitchFamily="18" charset="0"/>
              </a:rPr>
              <a:t>Disposición vertical en el navegador.</a:t>
            </a:r>
          </a:p>
          <a:p>
            <a:pPr marL="342900" indent="-342900" algn="just">
              <a:buFont typeface="Arial" panose="020B0604020202020204" pitchFamily="34" charset="0"/>
              <a:buChar char="•"/>
            </a:pPr>
            <a:r>
              <a:rPr lang="es-ES_tradnl" sz="2000" kern="100" dirty="0">
                <a:latin typeface="Times New Roman" panose="02020603050405020304" pitchFamily="18" charset="0"/>
                <a:ea typeface="Aptos" panose="020B0004020202020204" pitchFamily="34" charset="0"/>
                <a:cs typeface="Times New Roman" panose="02020603050405020304" pitchFamily="18" charset="0"/>
              </a:rPr>
              <a:t>Objetivo e instrucciones de uso claras para el usuario.</a:t>
            </a:r>
          </a:p>
          <a:p>
            <a:pPr marL="342900" indent="-342900" algn="just">
              <a:buFont typeface="Arial" panose="020B0604020202020204" pitchFamily="34" charset="0"/>
              <a:buChar char="•"/>
            </a:pPr>
            <a:r>
              <a:rPr lang="es-ES_tradnl" sz="2000" kern="100" dirty="0">
                <a:latin typeface="Times New Roman" panose="02020603050405020304" pitchFamily="18" charset="0"/>
                <a:ea typeface="Aptos" panose="020B0004020202020204" pitchFamily="34" charset="0"/>
                <a:cs typeface="Times New Roman" panose="02020603050405020304" pitchFamily="18" charset="0"/>
              </a:rPr>
              <a:t>Resultados preliminares y finales.</a:t>
            </a:r>
          </a:p>
        </p:txBody>
      </p:sp>
      <p:pic>
        <p:nvPicPr>
          <p:cNvPr id="4" name="Imagen 3">
            <a:extLst>
              <a:ext uri="{FF2B5EF4-FFF2-40B4-BE49-F238E27FC236}">
                <a16:creationId xmlns:a16="http://schemas.microsoft.com/office/drawing/2014/main" id="{6384A4DA-4C96-E732-5BB3-F9A6BE4C10FF}"/>
              </a:ext>
            </a:extLst>
          </p:cNvPr>
          <p:cNvPicPr>
            <a:picLocks noChangeAspect="1"/>
          </p:cNvPicPr>
          <p:nvPr/>
        </p:nvPicPr>
        <p:blipFill>
          <a:blip r:embed="rId3"/>
          <a:stretch>
            <a:fillRect/>
          </a:stretch>
        </p:blipFill>
        <p:spPr>
          <a:xfrm>
            <a:off x="536295" y="1561739"/>
            <a:ext cx="7948942" cy="2685622"/>
          </a:xfrm>
          <a:prstGeom prst="rect">
            <a:avLst/>
          </a:prstGeom>
        </p:spPr>
      </p:pic>
      <p:pic>
        <p:nvPicPr>
          <p:cNvPr id="6" name="Imagen 5">
            <a:extLst>
              <a:ext uri="{FF2B5EF4-FFF2-40B4-BE49-F238E27FC236}">
                <a16:creationId xmlns:a16="http://schemas.microsoft.com/office/drawing/2014/main" id="{192B18A9-8170-A7F3-0910-359F5F5908B9}"/>
              </a:ext>
            </a:extLst>
          </p:cNvPr>
          <p:cNvPicPr>
            <a:picLocks noChangeAspect="1"/>
          </p:cNvPicPr>
          <p:nvPr/>
        </p:nvPicPr>
        <p:blipFill rotWithShape="1">
          <a:blip r:embed="rId4"/>
          <a:srcRect r="54838"/>
          <a:stretch/>
        </p:blipFill>
        <p:spPr>
          <a:xfrm>
            <a:off x="1278194" y="4513588"/>
            <a:ext cx="6849950" cy="1434341"/>
          </a:xfrm>
          <a:prstGeom prst="rect">
            <a:avLst/>
          </a:prstGeom>
        </p:spPr>
      </p:pic>
    </p:spTree>
    <p:extLst>
      <p:ext uri="{BB962C8B-B14F-4D97-AF65-F5344CB8AC3E}">
        <p14:creationId xmlns:p14="http://schemas.microsoft.com/office/powerpoint/2010/main" val="1321452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id="{F5B10895-9A05-40D2-A90D-5370395D5A13}"/>
              </a:ext>
            </a:extLst>
          </p:cNvPr>
          <p:cNvSpPr>
            <a:spLocks noGrp="1"/>
          </p:cNvSpPr>
          <p:nvPr>
            <p:ph type="sldNum" sz="quarter" idx="12"/>
          </p:nvPr>
        </p:nvSpPr>
        <p:spPr>
          <a:xfrm>
            <a:off x="11028784" y="6356351"/>
            <a:ext cx="626922" cy="356966"/>
          </a:xfrm>
        </p:spPr>
        <p:txBody>
          <a:bodyPr/>
          <a:lstStyle/>
          <a:p>
            <a:fld id="{E6339056-A40D-4A21-95BB-147E8705DC3A}" type="slidenum">
              <a:rPr lang="es-CO" sz="1600" smtClean="0">
                <a:solidFill>
                  <a:schemeClr val="tx1"/>
                </a:solidFill>
                <a:latin typeface="Times New Roman" panose="02020603050405020304" pitchFamily="18" charset="0"/>
                <a:cs typeface="Times New Roman" panose="02020603050405020304" pitchFamily="18" charset="0"/>
              </a:rPr>
              <a:t>19</a:t>
            </a:fld>
            <a:endParaRPr lang="es-CO" sz="1600">
              <a:solidFill>
                <a:schemeClr val="tx1"/>
              </a:solidFill>
              <a:latin typeface="Times New Roman" panose="02020603050405020304" pitchFamily="18" charset="0"/>
              <a:cs typeface="Times New Roman" panose="02020603050405020304" pitchFamily="18" charset="0"/>
            </a:endParaRPr>
          </a:p>
        </p:txBody>
      </p:sp>
      <p:cxnSp>
        <p:nvCxnSpPr>
          <p:cNvPr id="14" name="Conector recto 13">
            <a:extLst>
              <a:ext uri="{FF2B5EF4-FFF2-40B4-BE49-F238E27FC236}">
                <a16:creationId xmlns:a16="http://schemas.microsoft.com/office/drawing/2014/main" id="{DF91057D-B115-49F3-AAC3-E0B6034A0AEE}"/>
              </a:ext>
            </a:extLst>
          </p:cNvPr>
          <p:cNvCxnSpPr>
            <a:cxnSpLocks/>
          </p:cNvCxnSpPr>
          <p:nvPr/>
        </p:nvCxnSpPr>
        <p:spPr>
          <a:xfrm>
            <a:off x="0" y="684864"/>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ítulo 6">
            <a:extLst>
              <a:ext uri="{FF2B5EF4-FFF2-40B4-BE49-F238E27FC236}">
                <a16:creationId xmlns:a16="http://schemas.microsoft.com/office/drawing/2014/main" id="{F0FD339B-6B80-403E-AF8A-3F52156A4BD3}"/>
              </a:ext>
            </a:extLst>
          </p:cNvPr>
          <p:cNvSpPr>
            <a:spLocks noGrp="1"/>
          </p:cNvSpPr>
          <p:nvPr>
            <p:ph type="ctrTitle"/>
          </p:nvPr>
        </p:nvSpPr>
        <p:spPr>
          <a:xfrm>
            <a:off x="10886" y="91539"/>
            <a:ext cx="2348856" cy="489302"/>
          </a:xfrm>
        </p:spPr>
        <p:txBody>
          <a:bodyPr>
            <a:normAutofit/>
          </a:bodyPr>
          <a:lstStyle/>
          <a:p>
            <a:r>
              <a:rPr lang="es-ES" sz="2400" b="1" dirty="0">
                <a:latin typeface="Times New Roman" panose="02020603050405020304" pitchFamily="18" charset="0"/>
                <a:cs typeface="Times New Roman" panose="02020603050405020304" pitchFamily="18" charset="0"/>
              </a:rPr>
              <a:t>DESPLIEGUE</a:t>
            </a:r>
            <a:endParaRPr lang="es-CO" sz="2400" b="1" dirty="0">
              <a:latin typeface="Times New Roman" panose="02020603050405020304" pitchFamily="18" charset="0"/>
              <a:cs typeface="Times New Roman" panose="02020603050405020304" pitchFamily="18" charset="0"/>
            </a:endParaRPr>
          </a:p>
        </p:txBody>
      </p:sp>
      <p:pic>
        <p:nvPicPr>
          <p:cNvPr id="2" name="Imagen 4">
            <a:extLst>
              <a:ext uri="{FF2B5EF4-FFF2-40B4-BE49-F238E27FC236}">
                <a16:creationId xmlns:a16="http://schemas.microsoft.com/office/drawing/2014/main" id="{131EA6E1-9EC2-417B-C578-154135560C85}"/>
              </a:ext>
            </a:extLst>
          </p:cNvPr>
          <p:cNvPicPr>
            <a:picLocks noChangeAspect="1"/>
          </p:cNvPicPr>
          <p:nvPr/>
        </p:nvPicPr>
        <p:blipFill rotWithShape="1">
          <a:blip r:embed="rId4">
            <a:extLst>
              <a:ext uri="{28A0092B-C50C-407E-A947-70E740481C1C}">
                <a14:useLocalDpi xmlns:a14="http://schemas.microsoft.com/office/drawing/2010/main" val="0"/>
              </a:ext>
            </a:extLst>
          </a:blip>
          <a:srcRect r="53713"/>
          <a:stretch/>
        </p:blipFill>
        <p:spPr>
          <a:xfrm>
            <a:off x="10526485" y="0"/>
            <a:ext cx="1654629" cy="672381"/>
          </a:xfrm>
          <a:prstGeom prst="rect">
            <a:avLst/>
          </a:prstGeom>
        </p:spPr>
      </p:pic>
      <p:sp>
        <p:nvSpPr>
          <p:cNvPr id="3" name="Subtítulo 15">
            <a:extLst>
              <a:ext uri="{FF2B5EF4-FFF2-40B4-BE49-F238E27FC236}">
                <a16:creationId xmlns:a16="http://schemas.microsoft.com/office/drawing/2014/main" id="{FF2F1A4B-9016-1F4B-E24C-D186EE623A82}"/>
              </a:ext>
            </a:extLst>
          </p:cNvPr>
          <p:cNvSpPr txBox="1">
            <a:spLocks/>
          </p:cNvSpPr>
          <p:nvPr/>
        </p:nvSpPr>
        <p:spPr>
          <a:xfrm>
            <a:off x="216788" y="930440"/>
            <a:ext cx="5495754" cy="3982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_tradnl" sz="2000" kern="100" dirty="0">
                <a:latin typeface="Times New Roman" panose="02020603050405020304" pitchFamily="18" charset="0"/>
                <a:ea typeface="Aptos" panose="020B0004020202020204" pitchFamily="34" charset="0"/>
                <a:cs typeface="Times New Roman" panose="02020603050405020304" pitchFamily="18" charset="0"/>
              </a:rPr>
              <a:t>Enlace al tablero </a:t>
            </a:r>
            <a:r>
              <a:rPr lang="es-ES_tradnl" sz="2000" kern="100" dirty="0" err="1">
                <a:latin typeface="Times New Roman" panose="02020603050405020304" pitchFamily="18" charset="0"/>
                <a:ea typeface="Aptos" panose="020B0004020202020204" pitchFamily="34" charset="0"/>
                <a:cs typeface="Times New Roman" panose="02020603050405020304" pitchFamily="18" charset="0"/>
              </a:rPr>
              <a:t>Dash</a:t>
            </a:r>
            <a:r>
              <a:rPr lang="es-ES_tradnl" sz="2000" kern="100" dirty="0">
                <a:latin typeface="Times New Roman" panose="02020603050405020304" pitchFamily="18" charset="0"/>
                <a:ea typeface="Aptos" panose="020B0004020202020204" pitchFamily="34" charset="0"/>
                <a:cs typeface="Times New Roman" panose="02020603050405020304" pitchFamily="18" charset="0"/>
              </a:rPr>
              <a:t>: </a:t>
            </a:r>
            <a:r>
              <a:rPr lang="es-ES_tradnl" sz="2000" kern="100" dirty="0">
                <a:latin typeface="Times New Roman" panose="02020603050405020304" pitchFamily="18" charset="0"/>
                <a:ea typeface="Aptos" panose="020B0004020202020204" pitchFamily="34" charset="0"/>
                <a:cs typeface="Times New Roman" panose="02020603050405020304" pitchFamily="18" charset="0"/>
                <a:hlinkClick r:id="rId5"/>
              </a:rPr>
              <a:t>http://3.214.39.41:8050/</a:t>
            </a:r>
            <a:endParaRPr lang="es-ES_tradnl" sz="2000" kern="100" dirty="0">
              <a:latin typeface="Times New Roman" panose="02020603050405020304" pitchFamily="18" charset="0"/>
              <a:ea typeface="Aptos" panose="020B0004020202020204" pitchFamily="34" charset="0"/>
              <a:cs typeface="Times New Roman" panose="02020603050405020304" pitchFamily="18" charset="0"/>
            </a:endParaRPr>
          </a:p>
          <a:p>
            <a:pPr algn="just"/>
            <a:endParaRPr lang="es-CO" sz="2000" dirty="0">
              <a:latin typeface="Times New Roman" panose="02020603050405020304" pitchFamily="18" charset="0"/>
              <a:cs typeface="Times New Roman" panose="02020603050405020304" pitchFamily="18" charset="0"/>
            </a:endParaRPr>
          </a:p>
        </p:txBody>
      </p:sp>
      <p:pic>
        <p:nvPicPr>
          <p:cNvPr id="6" name="Vídeo 4">
            <a:hlinkClick r:id="" action="ppaction://media"/>
            <a:extLst>
              <a:ext uri="{FF2B5EF4-FFF2-40B4-BE49-F238E27FC236}">
                <a16:creationId xmlns:a16="http://schemas.microsoft.com/office/drawing/2014/main" id="{1549BF15-C7AA-FECA-6FB4-A8B240C22E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39706" y="1574273"/>
            <a:ext cx="9112588" cy="4841063"/>
          </a:xfrm>
          <a:prstGeom prst="rect">
            <a:avLst/>
          </a:prstGeom>
        </p:spPr>
      </p:pic>
    </p:spTree>
    <p:extLst>
      <p:ext uri="{BB962C8B-B14F-4D97-AF65-F5344CB8AC3E}">
        <p14:creationId xmlns:p14="http://schemas.microsoft.com/office/powerpoint/2010/main" val="245465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18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90D43AC8-7A1A-4CDE-985B-E840D236542D}"/>
              </a:ext>
            </a:extLst>
          </p:cNvPr>
          <p:cNvCxnSpPr>
            <a:cxnSpLocks/>
          </p:cNvCxnSpPr>
          <p:nvPr/>
        </p:nvCxnSpPr>
        <p:spPr>
          <a:xfrm>
            <a:off x="0" y="871476"/>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Marcador de número de diapositiva 7">
            <a:extLst>
              <a:ext uri="{FF2B5EF4-FFF2-40B4-BE49-F238E27FC236}">
                <a16:creationId xmlns:a16="http://schemas.microsoft.com/office/drawing/2014/main" id="{F5B10895-9A05-40D2-A90D-5370395D5A13}"/>
              </a:ext>
            </a:extLst>
          </p:cNvPr>
          <p:cNvSpPr>
            <a:spLocks noGrp="1"/>
          </p:cNvSpPr>
          <p:nvPr>
            <p:ph type="sldNum" sz="quarter" idx="12"/>
          </p:nvPr>
        </p:nvSpPr>
        <p:spPr>
          <a:xfrm>
            <a:off x="11028784" y="6356350"/>
            <a:ext cx="325016" cy="365125"/>
          </a:xfrm>
        </p:spPr>
        <p:txBody>
          <a:bodyPr/>
          <a:lstStyle/>
          <a:p>
            <a:fld id="{E6339056-A40D-4A21-95BB-147E8705DC3A}" type="slidenum">
              <a:rPr lang="es-CO" sz="1600" smtClean="0">
                <a:solidFill>
                  <a:schemeClr val="tx1"/>
                </a:solidFill>
                <a:latin typeface="Times New Roman" panose="02020603050405020304" pitchFamily="18" charset="0"/>
                <a:cs typeface="Times New Roman" panose="02020603050405020304" pitchFamily="18" charset="0"/>
              </a:rPr>
              <a:t>2</a:t>
            </a:fld>
            <a:endParaRPr lang="es-CO" sz="1600">
              <a:solidFill>
                <a:schemeClr val="tx1"/>
              </a:solidFill>
              <a:latin typeface="Times New Roman" panose="02020603050405020304" pitchFamily="18" charset="0"/>
              <a:cs typeface="Times New Roman" panose="02020603050405020304" pitchFamily="18" charset="0"/>
            </a:endParaRPr>
          </a:p>
        </p:txBody>
      </p:sp>
      <p:sp>
        <p:nvSpPr>
          <p:cNvPr id="7" name="Título 6">
            <a:extLst>
              <a:ext uri="{FF2B5EF4-FFF2-40B4-BE49-F238E27FC236}">
                <a16:creationId xmlns:a16="http://schemas.microsoft.com/office/drawing/2014/main" id="{455D97F8-0313-491C-9B94-0FE19D117E49}"/>
              </a:ext>
            </a:extLst>
          </p:cNvPr>
          <p:cNvSpPr>
            <a:spLocks noGrp="1"/>
          </p:cNvSpPr>
          <p:nvPr>
            <p:ph type="ctrTitle"/>
          </p:nvPr>
        </p:nvSpPr>
        <p:spPr>
          <a:xfrm>
            <a:off x="183502" y="74645"/>
            <a:ext cx="5644244" cy="622918"/>
          </a:xfrm>
        </p:spPr>
        <p:txBody>
          <a:bodyPr>
            <a:normAutofit fontScale="90000"/>
          </a:bodyPr>
          <a:lstStyle/>
          <a:p>
            <a:r>
              <a:rPr lang="es-ES" sz="4000" b="1">
                <a:latin typeface="Times New Roman" panose="02020603050405020304" pitchFamily="18" charset="0"/>
                <a:cs typeface="Times New Roman" panose="02020603050405020304" pitchFamily="18" charset="0"/>
              </a:rPr>
              <a:t>TABLA DE CONTENIDOS</a:t>
            </a:r>
            <a:endParaRPr lang="es-CO" sz="4000" b="1">
              <a:latin typeface="Times New Roman" panose="02020603050405020304" pitchFamily="18" charset="0"/>
              <a:cs typeface="Times New Roman" panose="02020603050405020304" pitchFamily="18" charset="0"/>
            </a:endParaRPr>
          </a:p>
        </p:txBody>
      </p:sp>
      <p:sp>
        <p:nvSpPr>
          <p:cNvPr id="12" name="Subtítulo 11">
            <a:extLst>
              <a:ext uri="{FF2B5EF4-FFF2-40B4-BE49-F238E27FC236}">
                <a16:creationId xmlns:a16="http://schemas.microsoft.com/office/drawing/2014/main" id="{944C3A80-CCFA-4BFE-A129-F9E9808DF284}"/>
              </a:ext>
            </a:extLst>
          </p:cNvPr>
          <p:cNvSpPr>
            <a:spLocks noGrp="1"/>
          </p:cNvSpPr>
          <p:nvPr>
            <p:ph type="subTitle" idx="1"/>
          </p:nvPr>
        </p:nvSpPr>
        <p:spPr>
          <a:xfrm>
            <a:off x="3418208" y="2024284"/>
            <a:ext cx="5355584" cy="2809432"/>
          </a:xfrm>
        </p:spPr>
        <p:txBody>
          <a:bodyPr>
            <a:normAutofit/>
          </a:bodyPr>
          <a:lstStyle/>
          <a:p>
            <a:pPr marL="457200" indent="-457200" algn="just">
              <a:buFont typeface="+mj-lt"/>
              <a:buAutoNum type="arabicPeriod"/>
            </a:pPr>
            <a:r>
              <a:rPr lang="es-ES">
                <a:latin typeface="Times New Roman" panose="02020603050405020304" pitchFamily="18" charset="0"/>
                <a:cs typeface="Times New Roman" panose="02020603050405020304" pitchFamily="18" charset="0"/>
              </a:rPr>
              <a:t>Roles</a:t>
            </a:r>
          </a:p>
          <a:p>
            <a:pPr marL="457200" indent="-457200" algn="just">
              <a:buFont typeface="+mj-lt"/>
              <a:buAutoNum type="arabicPeriod"/>
            </a:pPr>
            <a:r>
              <a:rPr lang="es-ES">
                <a:latin typeface="Times New Roman" panose="02020603050405020304" pitchFamily="18" charset="0"/>
                <a:cs typeface="Times New Roman" panose="02020603050405020304" pitchFamily="18" charset="0"/>
              </a:rPr>
              <a:t>Preguntas de negocio y Plan de acción</a:t>
            </a:r>
          </a:p>
          <a:p>
            <a:pPr marL="457200" indent="-457200" algn="just">
              <a:buFont typeface="+mj-lt"/>
              <a:buAutoNum type="arabicPeriod"/>
            </a:pPr>
            <a:r>
              <a:rPr lang="es-ES">
                <a:latin typeface="Times New Roman" panose="02020603050405020304" pitchFamily="18" charset="0"/>
                <a:cs typeface="Times New Roman" panose="02020603050405020304" pitchFamily="18" charset="0"/>
              </a:rPr>
              <a:t>Limpieza y alistamiento de datos</a:t>
            </a:r>
          </a:p>
          <a:p>
            <a:pPr marL="457200" indent="-457200" algn="just">
              <a:buFont typeface="+mj-lt"/>
              <a:buAutoNum type="arabicPeriod"/>
            </a:pPr>
            <a:r>
              <a:rPr lang="es-ES">
                <a:latin typeface="Times New Roman" panose="02020603050405020304" pitchFamily="18" charset="0"/>
                <a:cs typeface="Times New Roman" panose="02020603050405020304" pitchFamily="18" charset="0"/>
              </a:rPr>
              <a:t>Exploración de datos</a:t>
            </a:r>
          </a:p>
          <a:p>
            <a:pPr marL="457200" indent="-457200" algn="just">
              <a:buFont typeface="+mj-lt"/>
              <a:buAutoNum type="arabicPeriod"/>
            </a:pPr>
            <a:r>
              <a:rPr lang="es-ES">
                <a:latin typeface="Times New Roman" panose="02020603050405020304" pitchFamily="18" charset="0"/>
                <a:cs typeface="Times New Roman" panose="02020603050405020304" pitchFamily="18" charset="0"/>
              </a:rPr>
              <a:t>Modelamiento</a:t>
            </a:r>
          </a:p>
          <a:p>
            <a:pPr marL="457200" indent="-457200" algn="just">
              <a:buFont typeface="+mj-lt"/>
              <a:buAutoNum type="arabicPeriod"/>
            </a:pPr>
            <a:r>
              <a:rPr lang="es-ES">
                <a:latin typeface="Times New Roman" panose="02020603050405020304" pitchFamily="18" charset="0"/>
                <a:cs typeface="Times New Roman" panose="02020603050405020304" pitchFamily="18" charset="0"/>
              </a:rPr>
              <a:t>Tablero y despliegue</a:t>
            </a:r>
          </a:p>
        </p:txBody>
      </p:sp>
      <p:pic>
        <p:nvPicPr>
          <p:cNvPr id="2" name="Imagen 4">
            <a:extLst>
              <a:ext uri="{FF2B5EF4-FFF2-40B4-BE49-F238E27FC236}">
                <a16:creationId xmlns:a16="http://schemas.microsoft.com/office/drawing/2014/main" id="{AE922F59-E17A-D8A0-66AD-878DB38B08DD}"/>
              </a:ext>
            </a:extLst>
          </p:cNvPr>
          <p:cNvPicPr>
            <a:picLocks noChangeAspect="1"/>
          </p:cNvPicPr>
          <p:nvPr/>
        </p:nvPicPr>
        <p:blipFill rotWithShape="1">
          <a:blip r:embed="rId2">
            <a:extLst>
              <a:ext uri="{28A0092B-C50C-407E-A947-70E740481C1C}">
                <a14:useLocalDpi xmlns:a14="http://schemas.microsoft.com/office/drawing/2010/main" val="0"/>
              </a:ext>
            </a:extLst>
          </a:blip>
          <a:srcRect r="53713"/>
          <a:stretch/>
        </p:blipFill>
        <p:spPr>
          <a:xfrm>
            <a:off x="10189028" y="0"/>
            <a:ext cx="2002971" cy="813935"/>
          </a:xfrm>
          <a:prstGeom prst="rect">
            <a:avLst/>
          </a:prstGeom>
        </p:spPr>
      </p:pic>
    </p:spTree>
    <p:extLst>
      <p:ext uri="{BB962C8B-B14F-4D97-AF65-F5344CB8AC3E}">
        <p14:creationId xmlns:p14="http://schemas.microsoft.com/office/powerpoint/2010/main" val="4085293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163930-EE29-45BB-8C29-20649DFC00B6}"/>
              </a:ext>
            </a:extLst>
          </p:cNvPr>
          <p:cNvSpPr>
            <a:spLocks noGrp="1"/>
          </p:cNvSpPr>
          <p:nvPr>
            <p:ph type="ctrTitle"/>
          </p:nvPr>
        </p:nvSpPr>
        <p:spPr>
          <a:xfrm>
            <a:off x="1524000" y="1600200"/>
            <a:ext cx="9144000" cy="1909763"/>
          </a:xfrm>
          <a:ln>
            <a:noFill/>
          </a:ln>
        </p:spPr>
        <p:txBody>
          <a:bodyPr>
            <a:noAutofit/>
          </a:bodyPr>
          <a:lstStyle/>
          <a:p>
            <a:r>
              <a:rPr lang="es-ES" sz="2400" b="1" dirty="0">
                <a:latin typeface="Times New Roman" panose="02020603050405020304" pitchFamily="18" charset="0"/>
                <a:cs typeface="Times New Roman" panose="02020603050405020304" pitchFamily="18" charset="0"/>
              </a:rPr>
              <a:t>GRACIAS POR SU ATENCIÓN</a:t>
            </a:r>
            <a:endParaRPr lang="es-CO" sz="2400" b="1" dirty="0">
              <a:latin typeface="Times New Roman" panose="02020603050405020304" pitchFamily="18" charset="0"/>
              <a:cs typeface="Times New Roman" panose="02020603050405020304" pitchFamily="18" charset="0"/>
            </a:endParaRPr>
          </a:p>
        </p:txBody>
      </p:sp>
      <p:cxnSp>
        <p:nvCxnSpPr>
          <p:cNvPr id="6" name="Conector recto 5">
            <a:extLst>
              <a:ext uri="{FF2B5EF4-FFF2-40B4-BE49-F238E27FC236}">
                <a16:creationId xmlns:a16="http://schemas.microsoft.com/office/drawing/2014/main" id="{90D43AC8-7A1A-4CDE-985B-E840D236542D}"/>
              </a:ext>
            </a:extLst>
          </p:cNvPr>
          <p:cNvCxnSpPr>
            <a:cxnSpLocks/>
          </p:cNvCxnSpPr>
          <p:nvPr/>
        </p:nvCxnSpPr>
        <p:spPr>
          <a:xfrm>
            <a:off x="1524000" y="3763965"/>
            <a:ext cx="9144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Marcador de número de diapositiva 7">
            <a:extLst>
              <a:ext uri="{FF2B5EF4-FFF2-40B4-BE49-F238E27FC236}">
                <a16:creationId xmlns:a16="http://schemas.microsoft.com/office/drawing/2014/main" id="{F5B10895-9A05-40D2-A90D-5370395D5A13}"/>
              </a:ext>
            </a:extLst>
          </p:cNvPr>
          <p:cNvSpPr>
            <a:spLocks noGrp="1"/>
          </p:cNvSpPr>
          <p:nvPr>
            <p:ph type="sldNum" sz="quarter" idx="12"/>
          </p:nvPr>
        </p:nvSpPr>
        <p:spPr>
          <a:xfrm>
            <a:off x="11028783" y="6356350"/>
            <a:ext cx="671603" cy="365125"/>
          </a:xfrm>
        </p:spPr>
        <p:txBody>
          <a:bodyPr/>
          <a:lstStyle/>
          <a:p>
            <a:fld id="{E6339056-A40D-4A21-95BB-147E8705DC3A}" type="slidenum">
              <a:rPr lang="es-CO" sz="1600" smtClean="0">
                <a:solidFill>
                  <a:schemeClr val="tx1"/>
                </a:solidFill>
                <a:latin typeface="Times New Roman" panose="02020603050405020304" pitchFamily="18" charset="0"/>
                <a:cs typeface="Times New Roman" panose="02020603050405020304" pitchFamily="18" charset="0"/>
              </a:rPr>
              <a:t>20</a:t>
            </a:fld>
            <a:endParaRPr lang="es-CO" sz="1600">
              <a:solidFill>
                <a:schemeClr val="tx1"/>
              </a:solidFill>
              <a:latin typeface="Times New Roman" panose="02020603050405020304" pitchFamily="18" charset="0"/>
              <a:cs typeface="Times New Roman" panose="02020603050405020304" pitchFamily="18" charset="0"/>
            </a:endParaRPr>
          </a:p>
        </p:txBody>
      </p:sp>
      <p:sp>
        <p:nvSpPr>
          <p:cNvPr id="10" name="Subtítulo 2">
            <a:extLst>
              <a:ext uri="{FF2B5EF4-FFF2-40B4-BE49-F238E27FC236}">
                <a16:creationId xmlns:a16="http://schemas.microsoft.com/office/drawing/2014/main" id="{2009DB86-8978-4ED3-B3BE-E3C93722EA6F}"/>
              </a:ext>
            </a:extLst>
          </p:cNvPr>
          <p:cNvSpPr txBox="1">
            <a:spLocks/>
          </p:cNvSpPr>
          <p:nvPr/>
        </p:nvSpPr>
        <p:spPr>
          <a:xfrm>
            <a:off x="262034" y="6356350"/>
            <a:ext cx="1217645" cy="365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600">
                <a:latin typeface="Times New Roman" panose="02020603050405020304" pitchFamily="18" charset="0"/>
                <a:cs typeface="Times New Roman" panose="02020603050405020304" pitchFamily="18" charset="0"/>
              </a:rPr>
              <a:t>13/03/2024</a:t>
            </a:r>
            <a:endParaRPr lang="es-CO" sz="160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3A84A8F5-8299-4A3C-A8E3-24E7931EB93E}"/>
              </a:ext>
            </a:extLst>
          </p:cNvPr>
          <p:cNvPicPr>
            <a:picLocks noChangeAspect="1"/>
          </p:cNvPicPr>
          <p:nvPr/>
        </p:nvPicPr>
        <p:blipFill rotWithShape="1">
          <a:blip r:embed="rId2">
            <a:extLst>
              <a:ext uri="{28A0092B-C50C-407E-A947-70E740481C1C}">
                <a14:useLocalDpi xmlns:a14="http://schemas.microsoft.com/office/drawing/2010/main" val="0"/>
              </a:ext>
            </a:extLst>
          </a:blip>
          <a:srcRect r="53713"/>
          <a:stretch/>
        </p:blipFill>
        <p:spPr>
          <a:xfrm>
            <a:off x="9665478" y="0"/>
            <a:ext cx="2526522" cy="1026687"/>
          </a:xfrm>
          <a:prstGeom prst="rect">
            <a:avLst/>
          </a:prstGeom>
        </p:spPr>
      </p:pic>
    </p:spTree>
    <p:extLst>
      <p:ext uri="{BB962C8B-B14F-4D97-AF65-F5344CB8AC3E}">
        <p14:creationId xmlns:p14="http://schemas.microsoft.com/office/powerpoint/2010/main" val="3253590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id="{F5B10895-9A05-40D2-A90D-5370395D5A13}"/>
              </a:ext>
            </a:extLst>
          </p:cNvPr>
          <p:cNvSpPr>
            <a:spLocks noGrp="1"/>
          </p:cNvSpPr>
          <p:nvPr>
            <p:ph type="sldNum" sz="quarter" idx="12"/>
          </p:nvPr>
        </p:nvSpPr>
        <p:spPr>
          <a:xfrm>
            <a:off x="11028784" y="6356350"/>
            <a:ext cx="325016" cy="365125"/>
          </a:xfrm>
        </p:spPr>
        <p:txBody>
          <a:bodyPr/>
          <a:lstStyle/>
          <a:p>
            <a:fld id="{E6339056-A40D-4A21-95BB-147E8705DC3A}" type="slidenum">
              <a:rPr lang="es-CO" sz="1600" smtClean="0">
                <a:solidFill>
                  <a:schemeClr val="tx1"/>
                </a:solidFill>
                <a:latin typeface="Times New Roman" panose="02020603050405020304" pitchFamily="18" charset="0"/>
                <a:cs typeface="Times New Roman" panose="02020603050405020304" pitchFamily="18" charset="0"/>
              </a:rPr>
              <a:t>3</a:t>
            </a:fld>
            <a:endParaRPr lang="es-CO" sz="1600">
              <a:solidFill>
                <a:schemeClr val="tx1"/>
              </a:solidFill>
              <a:latin typeface="Times New Roman" panose="02020603050405020304" pitchFamily="18" charset="0"/>
              <a:cs typeface="Times New Roman" panose="02020603050405020304" pitchFamily="18" charset="0"/>
            </a:endParaRPr>
          </a:p>
        </p:txBody>
      </p:sp>
      <p:sp>
        <p:nvSpPr>
          <p:cNvPr id="22" name="Subtítulo 15">
            <a:extLst>
              <a:ext uri="{FF2B5EF4-FFF2-40B4-BE49-F238E27FC236}">
                <a16:creationId xmlns:a16="http://schemas.microsoft.com/office/drawing/2014/main" id="{A56C972F-28AD-4478-A645-CA9B96C046B7}"/>
              </a:ext>
            </a:extLst>
          </p:cNvPr>
          <p:cNvSpPr>
            <a:spLocks noGrp="1"/>
          </p:cNvSpPr>
          <p:nvPr>
            <p:ph type="subTitle" idx="1"/>
          </p:nvPr>
        </p:nvSpPr>
        <p:spPr>
          <a:xfrm>
            <a:off x="1271760" y="2669872"/>
            <a:ext cx="9648480" cy="1701471"/>
          </a:xfrm>
        </p:spPr>
        <p:txBody>
          <a:bodyPr>
            <a:noAutofit/>
          </a:bodyPr>
          <a:lstStyle/>
          <a:p>
            <a:pPr marL="342900" indent="-342900" algn="just">
              <a:buFontTx/>
              <a:buChar char="-"/>
            </a:pPr>
            <a:r>
              <a:rPr lang="es-ES_tradnl">
                <a:latin typeface="Times New Roman" panose="02020603050405020304" pitchFamily="18" charset="0"/>
                <a:cs typeface="Times New Roman" panose="02020603050405020304" pitchFamily="18" charset="0"/>
              </a:rPr>
              <a:t>Enfoque en el área de producción.</a:t>
            </a:r>
          </a:p>
          <a:p>
            <a:pPr marL="800100" lvl="1" indent="-342900" algn="just">
              <a:buFont typeface="Courier New" panose="02070309020205020404" pitchFamily="49" charset="0"/>
              <a:buChar char="o"/>
            </a:pPr>
            <a:r>
              <a:rPr lang="es-ES_tradnl" sz="2400" kern="100">
                <a:effectLst/>
                <a:latin typeface="Times New Roman" panose="02020603050405020304" pitchFamily="18" charset="0"/>
                <a:ea typeface="Aptos" panose="020B0004020202020204" pitchFamily="34" charset="0"/>
                <a:cs typeface="Times New Roman" panose="02020603050405020304" pitchFamily="18" charset="0"/>
              </a:rPr>
              <a:t>¿Qué factores o variables influyen en la productividad real?</a:t>
            </a:r>
          </a:p>
          <a:p>
            <a:pPr marL="800100" lvl="1" indent="-342900" algn="just">
              <a:buFont typeface="Courier New" panose="02070309020205020404" pitchFamily="49" charset="0"/>
              <a:buChar char="o"/>
            </a:pPr>
            <a:r>
              <a:rPr lang="es-ES_tradnl" sz="2400" kern="100">
                <a:latin typeface="Times New Roman" panose="02020603050405020304" pitchFamily="18" charset="0"/>
                <a:ea typeface="Aptos" panose="020B0004020202020204" pitchFamily="34" charset="0"/>
                <a:cs typeface="Times New Roman" panose="02020603050405020304" pitchFamily="18" charset="0"/>
              </a:rPr>
              <a:t>¿Qué factores o variables influyen en la productividad objetivo?</a:t>
            </a:r>
            <a:endParaRPr lang="es-ES_tradnl" sz="2400" kern="100">
              <a:effectLst/>
              <a:latin typeface="Times New Roman" panose="02020603050405020304" pitchFamily="18" charset="0"/>
              <a:ea typeface="Aptos" panose="020B0004020202020204" pitchFamily="34" charset="0"/>
              <a:cs typeface="Times New Roman" panose="02020603050405020304" pitchFamily="18" charset="0"/>
            </a:endParaRPr>
          </a:p>
          <a:p>
            <a:pPr marL="800100" lvl="1" indent="-342900" algn="just">
              <a:buFont typeface="Courier New" panose="02070309020205020404" pitchFamily="49" charset="0"/>
              <a:buChar char="o"/>
            </a:pPr>
            <a:r>
              <a:rPr lang="es-ES_tradnl" sz="2400" kern="100">
                <a:latin typeface="Times New Roman" panose="02020603050405020304" pitchFamily="18" charset="0"/>
                <a:ea typeface="Aptos" panose="020B0004020202020204" pitchFamily="34" charset="0"/>
                <a:cs typeface="Times New Roman" panose="02020603050405020304" pitchFamily="18" charset="0"/>
              </a:rPr>
              <a:t>¿Como se comparan la productividad objetivo y la productividad real?</a:t>
            </a:r>
            <a:endParaRPr lang="es-ES_tradnl" sz="2400" kern="100">
              <a:effectLst/>
              <a:latin typeface="Times New Roman" panose="02020603050405020304" pitchFamily="18" charset="0"/>
              <a:ea typeface="Aptos" panose="020B0004020202020204" pitchFamily="34" charset="0"/>
              <a:cs typeface="Times New Roman" panose="02020603050405020304" pitchFamily="18" charset="0"/>
            </a:endParaRPr>
          </a:p>
          <a:p>
            <a:pPr marL="342900" indent="-342900" algn="just">
              <a:buFontTx/>
              <a:buChar char="-"/>
            </a:pPr>
            <a:endParaRPr lang="es-CO">
              <a:latin typeface="Times New Roman" panose="02020603050405020304" pitchFamily="18" charset="0"/>
              <a:cs typeface="Times New Roman" panose="02020603050405020304" pitchFamily="18" charset="0"/>
            </a:endParaRPr>
          </a:p>
        </p:txBody>
      </p:sp>
      <p:cxnSp>
        <p:nvCxnSpPr>
          <p:cNvPr id="14" name="Conector recto 13">
            <a:extLst>
              <a:ext uri="{FF2B5EF4-FFF2-40B4-BE49-F238E27FC236}">
                <a16:creationId xmlns:a16="http://schemas.microsoft.com/office/drawing/2014/main" id="{DF91057D-B115-49F3-AAC3-E0B6034A0AEE}"/>
              </a:ext>
            </a:extLst>
          </p:cNvPr>
          <p:cNvCxnSpPr>
            <a:cxnSpLocks/>
          </p:cNvCxnSpPr>
          <p:nvPr/>
        </p:nvCxnSpPr>
        <p:spPr>
          <a:xfrm>
            <a:off x="0" y="684864"/>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ítulo 6">
            <a:extLst>
              <a:ext uri="{FF2B5EF4-FFF2-40B4-BE49-F238E27FC236}">
                <a16:creationId xmlns:a16="http://schemas.microsoft.com/office/drawing/2014/main" id="{F0FD339B-6B80-403E-AF8A-3F52156A4BD3}"/>
              </a:ext>
            </a:extLst>
          </p:cNvPr>
          <p:cNvSpPr>
            <a:spLocks noGrp="1"/>
          </p:cNvSpPr>
          <p:nvPr>
            <p:ph type="ctrTitle"/>
          </p:nvPr>
        </p:nvSpPr>
        <p:spPr>
          <a:xfrm>
            <a:off x="-33437" y="61921"/>
            <a:ext cx="6884180" cy="489302"/>
          </a:xfrm>
        </p:spPr>
        <p:txBody>
          <a:bodyPr>
            <a:normAutofit fontScale="90000"/>
          </a:bodyPr>
          <a:lstStyle/>
          <a:p>
            <a:r>
              <a:rPr lang="es-ES" sz="2400" b="1">
                <a:latin typeface="Times New Roman" panose="02020603050405020304" pitchFamily="18" charset="0"/>
                <a:cs typeface="Times New Roman" panose="02020603050405020304" pitchFamily="18" charset="0"/>
              </a:rPr>
              <a:t>PREGUNTAS DE NEGOCIO Y PLAN DE ACCIÓN</a:t>
            </a:r>
            <a:endParaRPr lang="es-CO" sz="2400" b="1">
              <a:latin typeface="Times New Roman" panose="02020603050405020304" pitchFamily="18" charset="0"/>
              <a:cs typeface="Times New Roman" panose="02020603050405020304" pitchFamily="18" charset="0"/>
            </a:endParaRPr>
          </a:p>
        </p:txBody>
      </p:sp>
      <p:pic>
        <p:nvPicPr>
          <p:cNvPr id="2" name="Imagen 4">
            <a:extLst>
              <a:ext uri="{FF2B5EF4-FFF2-40B4-BE49-F238E27FC236}">
                <a16:creationId xmlns:a16="http://schemas.microsoft.com/office/drawing/2014/main" id="{131EA6E1-9EC2-417B-C578-154135560C85}"/>
              </a:ext>
            </a:extLst>
          </p:cNvPr>
          <p:cNvPicPr>
            <a:picLocks noChangeAspect="1"/>
          </p:cNvPicPr>
          <p:nvPr/>
        </p:nvPicPr>
        <p:blipFill rotWithShape="1">
          <a:blip r:embed="rId2">
            <a:extLst>
              <a:ext uri="{28A0092B-C50C-407E-A947-70E740481C1C}">
                <a14:useLocalDpi xmlns:a14="http://schemas.microsoft.com/office/drawing/2010/main" val="0"/>
              </a:ext>
            </a:extLst>
          </a:blip>
          <a:srcRect r="53713"/>
          <a:stretch/>
        </p:blipFill>
        <p:spPr>
          <a:xfrm>
            <a:off x="10526485" y="0"/>
            <a:ext cx="1654629" cy="672381"/>
          </a:xfrm>
          <a:prstGeom prst="rect">
            <a:avLst/>
          </a:prstGeom>
        </p:spPr>
      </p:pic>
    </p:spTree>
    <p:extLst>
      <p:ext uri="{BB962C8B-B14F-4D97-AF65-F5344CB8AC3E}">
        <p14:creationId xmlns:p14="http://schemas.microsoft.com/office/powerpoint/2010/main" val="2245044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ítulo 15">
            <a:extLst>
              <a:ext uri="{FF2B5EF4-FFF2-40B4-BE49-F238E27FC236}">
                <a16:creationId xmlns:a16="http://schemas.microsoft.com/office/drawing/2014/main" id="{A56C972F-28AD-4478-A645-CA9B96C046B7}"/>
              </a:ext>
            </a:extLst>
          </p:cNvPr>
          <p:cNvSpPr>
            <a:spLocks noGrp="1"/>
          </p:cNvSpPr>
          <p:nvPr>
            <p:ph type="subTitle" idx="1"/>
          </p:nvPr>
        </p:nvSpPr>
        <p:spPr>
          <a:xfrm>
            <a:off x="592725" y="2293323"/>
            <a:ext cx="3150225" cy="2271353"/>
          </a:xfrm>
        </p:spPr>
        <p:txBody>
          <a:bodyPr>
            <a:normAutofit/>
          </a:bodyPr>
          <a:lstStyle/>
          <a:p>
            <a:pPr marL="342900" indent="-342900" algn="just">
              <a:buFontTx/>
              <a:buChar char="-"/>
            </a:pPr>
            <a:r>
              <a:rPr lang="es-ES_tradnl" sz="2000">
                <a:latin typeface="Times New Roman" panose="02020603050405020304" pitchFamily="18" charset="0"/>
                <a:cs typeface="Times New Roman" panose="02020603050405020304" pitchFamily="18" charset="0"/>
              </a:rPr>
              <a:t>1197 entradas con 15 columnas.</a:t>
            </a:r>
          </a:p>
          <a:p>
            <a:pPr marL="342900" indent="-342900" algn="just">
              <a:buFontTx/>
              <a:buChar char="-"/>
            </a:pPr>
            <a:r>
              <a:rPr lang="es-ES_tradnl" sz="2000">
                <a:latin typeface="Times New Roman" panose="02020603050405020304" pitchFamily="18" charset="0"/>
                <a:cs typeface="Times New Roman" panose="02020603050405020304" pitchFamily="18" charset="0"/>
              </a:rPr>
              <a:t>Reconocimiento de datos nulos: 506 datos nulos del WIP.</a:t>
            </a:r>
          </a:p>
          <a:p>
            <a:pPr marL="342900" indent="-342900" algn="just">
              <a:buFontTx/>
              <a:buChar char="-"/>
            </a:pPr>
            <a:r>
              <a:rPr lang="es-ES_tradnl" sz="2000">
                <a:latin typeface="Times New Roman" panose="02020603050405020304" pitchFamily="18" charset="0"/>
                <a:cs typeface="Times New Roman" panose="02020603050405020304" pitchFamily="18" charset="0"/>
              </a:rPr>
              <a:t>Reconocimiento de datos atípicos</a:t>
            </a:r>
            <a:endParaRPr lang="es-ES_tradnl" sz="2000" kern="100">
              <a:effectLst/>
              <a:latin typeface="Times New Roman" panose="02020603050405020304" pitchFamily="18" charset="0"/>
              <a:ea typeface="Aptos" panose="020B0004020202020204" pitchFamily="34" charset="0"/>
              <a:cs typeface="Times New Roman" panose="02020603050405020304" pitchFamily="18" charset="0"/>
            </a:endParaRPr>
          </a:p>
          <a:p>
            <a:pPr marL="342900" indent="-342900" algn="just">
              <a:buFontTx/>
              <a:buChar char="-"/>
            </a:pPr>
            <a:endParaRPr lang="es-CO" sz="2000">
              <a:latin typeface="Times New Roman" panose="02020603050405020304" pitchFamily="18" charset="0"/>
              <a:cs typeface="Times New Roman" panose="02020603050405020304" pitchFamily="18" charset="0"/>
            </a:endParaRPr>
          </a:p>
        </p:txBody>
      </p:sp>
      <p:cxnSp>
        <p:nvCxnSpPr>
          <p:cNvPr id="14" name="Conector recto 13">
            <a:extLst>
              <a:ext uri="{FF2B5EF4-FFF2-40B4-BE49-F238E27FC236}">
                <a16:creationId xmlns:a16="http://schemas.microsoft.com/office/drawing/2014/main" id="{DF91057D-B115-49F3-AAC3-E0B6034A0AEE}"/>
              </a:ext>
            </a:extLst>
          </p:cNvPr>
          <p:cNvCxnSpPr>
            <a:cxnSpLocks/>
          </p:cNvCxnSpPr>
          <p:nvPr/>
        </p:nvCxnSpPr>
        <p:spPr>
          <a:xfrm>
            <a:off x="0" y="684864"/>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ítulo 6">
            <a:extLst>
              <a:ext uri="{FF2B5EF4-FFF2-40B4-BE49-F238E27FC236}">
                <a16:creationId xmlns:a16="http://schemas.microsoft.com/office/drawing/2014/main" id="{F0FD339B-6B80-403E-AF8A-3F52156A4BD3}"/>
              </a:ext>
            </a:extLst>
          </p:cNvPr>
          <p:cNvSpPr>
            <a:spLocks noGrp="1"/>
          </p:cNvSpPr>
          <p:nvPr>
            <p:ph type="ctrTitle"/>
          </p:nvPr>
        </p:nvSpPr>
        <p:spPr>
          <a:xfrm>
            <a:off x="-33437" y="61921"/>
            <a:ext cx="6884180" cy="489302"/>
          </a:xfrm>
        </p:spPr>
        <p:txBody>
          <a:bodyPr>
            <a:normAutofit/>
          </a:bodyPr>
          <a:lstStyle/>
          <a:p>
            <a:r>
              <a:rPr lang="es-ES" sz="2400" b="1">
                <a:latin typeface="Times New Roman" panose="02020603050405020304" pitchFamily="18" charset="0"/>
                <a:cs typeface="Times New Roman" panose="02020603050405020304" pitchFamily="18" charset="0"/>
              </a:rPr>
              <a:t>LIMPIEZA Y ALISTAMIENTO DE DATOS</a:t>
            </a:r>
            <a:endParaRPr lang="es-CO" sz="2400" b="1">
              <a:latin typeface="Times New Roman" panose="02020603050405020304" pitchFamily="18" charset="0"/>
              <a:cs typeface="Times New Roman" panose="02020603050405020304" pitchFamily="18" charset="0"/>
            </a:endParaRPr>
          </a:p>
        </p:txBody>
      </p:sp>
      <p:pic>
        <p:nvPicPr>
          <p:cNvPr id="2" name="Imagen 4">
            <a:extLst>
              <a:ext uri="{FF2B5EF4-FFF2-40B4-BE49-F238E27FC236}">
                <a16:creationId xmlns:a16="http://schemas.microsoft.com/office/drawing/2014/main" id="{131EA6E1-9EC2-417B-C578-154135560C85}"/>
              </a:ext>
            </a:extLst>
          </p:cNvPr>
          <p:cNvPicPr>
            <a:picLocks noChangeAspect="1"/>
          </p:cNvPicPr>
          <p:nvPr/>
        </p:nvPicPr>
        <p:blipFill rotWithShape="1">
          <a:blip r:embed="rId2">
            <a:extLst>
              <a:ext uri="{28A0092B-C50C-407E-A947-70E740481C1C}">
                <a14:useLocalDpi xmlns:a14="http://schemas.microsoft.com/office/drawing/2010/main" val="0"/>
              </a:ext>
            </a:extLst>
          </a:blip>
          <a:srcRect r="53713"/>
          <a:stretch/>
        </p:blipFill>
        <p:spPr>
          <a:xfrm>
            <a:off x="10526485" y="0"/>
            <a:ext cx="1654629" cy="672381"/>
          </a:xfrm>
          <a:prstGeom prst="rect">
            <a:avLst/>
          </a:prstGeom>
        </p:spPr>
      </p:pic>
      <p:pic>
        <p:nvPicPr>
          <p:cNvPr id="3" name="Imagen 1">
            <a:extLst>
              <a:ext uri="{FF2B5EF4-FFF2-40B4-BE49-F238E27FC236}">
                <a16:creationId xmlns:a16="http://schemas.microsoft.com/office/drawing/2014/main" id="{D8C6BE65-ECC7-B532-6BB2-511FFBE38AAB}"/>
              </a:ext>
            </a:extLst>
          </p:cNvPr>
          <p:cNvPicPr>
            <a:picLocks noChangeAspect="1"/>
          </p:cNvPicPr>
          <p:nvPr/>
        </p:nvPicPr>
        <p:blipFill>
          <a:blip r:embed="rId3"/>
          <a:stretch>
            <a:fillRect/>
          </a:stretch>
        </p:blipFill>
        <p:spPr>
          <a:xfrm>
            <a:off x="4124811" y="997400"/>
            <a:ext cx="7634017" cy="5724075"/>
          </a:xfrm>
          <a:prstGeom prst="rect">
            <a:avLst/>
          </a:prstGeom>
        </p:spPr>
      </p:pic>
      <p:sp>
        <p:nvSpPr>
          <p:cNvPr id="8" name="Marcador de número de diapositiva 7">
            <a:extLst>
              <a:ext uri="{FF2B5EF4-FFF2-40B4-BE49-F238E27FC236}">
                <a16:creationId xmlns:a16="http://schemas.microsoft.com/office/drawing/2014/main" id="{F5B10895-9A05-40D2-A90D-5370395D5A13}"/>
              </a:ext>
            </a:extLst>
          </p:cNvPr>
          <p:cNvSpPr>
            <a:spLocks noGrp="1"/>
          </p:cNvSpPr>
          <p:nvPr>
            <p:ph type="sldNum" sz="quarter" idx="12"/>
          </p:nvPr>
        </p:nvSpPr>
        <p:spPr>
          <a:xfrm>
            <a:off x="11028784" y="6356350"/>
            <a:ext cx="325016" cy="365125"/>
          </a:xfrm>
        </p:spPr>
        <p:txBody>
          <a:bodyPr/>
          <a:lstStyle/>
          <a:p>
            <a:fld id="{E6339056-A40D-4A21-95BB-147E8705DC3A}" type="slidenum">
              <a:rPr lang="es-CO" sz="1600" smtClean="0">
                <a:solidFill>
                  <a:schemeClr val="tx1"/>
                </a:solidFill>
                <a:latin typeface="Times New Roman" panose="02020603050405020304" pitchFamily="18" charset="0"/>
                <a:cs typeface="Times New Roman" panose="02020603050405020304" pitchFamily="18" charset="0"/>
              </a:rPr>
              <a:t>4</a:t>
            </a:fld>
            <a:endParaRPr lang="es-CO" sz="160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3412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id="{F5B10895-9A05-40D2-A90D-5370395D5A13}"/>
              </a:ext>
            </a:extLst>
          </p:cNvPr>
          <p:cNvSpPr>
            <a:spLocks noGrp="1"/>
          </p:cNvSpPr>
          <p:nvPr>
            <p:ph type="sldNum" sz="quarter" idx="12"/>
          </p:nvPr>
        </p:nvSpPr>
        <p:spPr>
          <a:xfrm>
            <a:off x="11028784" y="6356350"/>
            <a:ext cx="325016" cy="365125"/>
          </a:xfrm>
        </p:spPr>
        <p:txBody>
          <a:bodyPr/>
          <a:lstStyle/>
          <a:p>
            <a:fld id="{E6339056-A40D-4A21-95BB-147E8705DC3A}" type="slidenum">
              <a:rPr lang="es-CO" sz="1600" smtClean="0">
                <a:solidFill>
                  <a:schemeClr val="tx1"/>
                </a:solidFill>
                <a:latin typeface="Times New Roman" panose="02020603050405020304" pitchFamily="18" charset="0"/>
                <a:cs typeface="Times New Roman" panose="02020603050405020304" pitchFamily="18" charset="0"/>
              </a:rPr>
              <a:t>5</a:t>
            </a:fld>
            <a:endParaRPr lang="es-CO" sz="1600">
              <a:solidFill>
                <a:schemeClr val="tx1"/>
              </a:solidFill>
              <a:latin typeface="Times New Roman" panose="02020603050405020304" pitchFamily="18" charset="0"/>
              <a:cs typeface="Times New Roman" panose="02020603050405020304" pitchFamily="18" charset="0"/>
            </a:endParaRPr>
          </a:p>
        </p:txBody>
      </p:sp>
      <p:sp>
        <p:nvSpPr>
          <p:cNvPr id="22" name="Subtítulo 15">
            <a:extLst>
              <a:ext uri="{FF2B5EF4-FFF2-40B4-BE49-F238E27FC236}">
                <a16:creationId xmlns:a16="http://schemas.microsoft.com/office/drawing/2014/main" id="{A56C972F-28AD-4478-A645-CA9B96C046B7}"/>
              </a:ext>
            </a:extLst>
          </p:cNvPr>
          <p:cNvSpPr>
            <a:spLocks noGrp="1"/>
          </p:cNvSpPr>
          <p:nvPr>
            <p:ph type="subTitle" idx="1"/>
          </p:nvPr>
        </p:nvSpPr>
        <p:spPr>
          <a:xfrm>
            <a:off x="1242158" y="1991820"/>
            <a:ext cx="4824345" cy="4032895"/>
          </a:xfrm>
        </p:spPr>
        <p:txBody>
          <a:bodyPr>
            <a:normAutofit lnSpcReduction="10000"/>
          </a:bodyPr>
          <a:lstStyle/>
          <a:p>
            <a:pPr algn="just"/>
            <a:r>
              <a:rPr lang="es-ES_tradnl" sz="2000">
                <a:latin typeface="Times New Roman" panose="02020603050405020304" pitchFamily="18" charset="0"/>
                <a:cs typeface="Times New Roman" panose="02020603050405020304" pitchFamily="18" charset="0"/>
              </a:rPr>
              <a:t>Para tratar los valores nulos del WIP se propusieron 2 alternativas:</a:t>
            </a:r>
          </a:p>
          <a:p>
            <a:pPr marL="800100" lvl="1" indent="-342900" algn="just">
              <a:buFontTx/>
              <a:buChar char="-"/>
            </a:pPr>
            <a:r>
              <a:rPr lang="es-ES_tradnl" kern="100">
                <a:effectLst/>
                <a:latin typeface="Times New Roman" panose="02020603050405020304" pitchFamily="18" charset="0"/>
                <a:ea typeface="Aptos" panose="020B0004020202020204" pitchFamily="34" charset="0"/>
                <a:cs typeface="Times New Roman" panose="02020603050405020304" pitchFamily="18" charset="0"/>
              </a:rPr>
              <a:t>El</a:t>
            </a:r>
            <a:r>
              <a:rPr lang="es-ES_tradnl" kern="100">
                <a:latin typeface="Times New Roman" panose="02020603050405020304" pitchFamily="18" charset="0"/>
                <a:ea typeface="Aptos" panose="020B0004020202020204" pitchFamily="34" charset="0"/>
                <a:cs typeface="Times New Roman" panose="02020603050405020304" pitchFamily="18" charset="0"/>
              </a:rPr>
              <a:t>iminar por completo la columna del WIP.</a:t>
            </a:r>
          </a:p>
          <a:p>
            <a:pPr marL="800100" lvl="1" indent="-342900" algn="just">
              <a:buFontTx/>
              <a:buChar char="-"/>
            </a:pPr>
            <a:r>
              <a:rPr lang="es-ES_tradnl" kern="100">
                <a:latin typeface="Times New Roman" panose="02020603050405020304" pitchFamily="18" charset="0"/>
                <a:ea typeface="Aptos" panose="020B0004020202020204" pitchFamily="34" charset="0"/>
                <a:cs typeface="Times New Roman" panose="02020603050405020304" pitchFamily="18" charset="0"/>
              </a:rPr>
              <a:t>Realizar una regresión lineal con la cual se pueda aproximar el WIP mediante otras variables explicativas.</a:t>
            </a:r>
          </a:p>
          <a:p>
            <a:pPr algn="just"/>
            <a:endParaRPr lang="es-ES_tradnl" sz="2000" kern="100">
              <a:effectLst/>
              <a:latin typeface="Times New Roman" panose="02020603050405020304" pitchFamily="18" charset="0"/>
              <a:ea typeface="Aptos" panose="020B0004020202020204" pitchFamily="34" charset="0"/>
              <a:cs typeface="Times New Roman" panose="02020603050405020304" pitchFamily="18" charset="0"/>
            </a:endParaRPr>
          </a:p>
          <a:p>
            <a:pPr algn="just"/>
            <a:r>
              <a:rPr lang="es-ES_tradnl" sz="2000" kern="100">
                <a:effectLst/>
                <a:latin typeface="Times New Roman" panose="02020603050405020304" pitchFamily="18" charset="0"/>
                <a:ea typeface="Aptos" panose="020B0004020202020204" pitchFamily="34" charset="0"/>
                <a:cs typeface="Times New Roman" panose="02020603050405020304" pitchFamily="18" charset="0"/>
              </a:rPr>
              <a:t>Se arreglaron los departamentos:</a:t>
            </a:r>
          </a:p>
          <a:p>
            <a:pPr marL="800100" lvl="1" indent="-342900" algn="just">
              <a:buFontTx/>
              <a:buChar char="-"/>
            </a:pPr>
            <a:r>
              <a:rPr lang="es-ES_tradnl" kern="100">
                <a:latin typeface="Times New Roman" panose="02020603050405020304" pitchFamily="18" charset="0"/>
                <a:ea typeface="Aptos" panose="020B0004020202020204" pitchFamily="34" charset="0"/>
                <a:cs typeface="Times New Roman" panose="02020603050405020304" pitchFamily="18" charset="0"/>
              </a:rPr>
              <a:t>Se encontró que había un error tipográfico pues en algunos valores estaba escrito “</a:t>
            </a:r>
            <a:r>
              <a:rPr lang="es-ES_tradnl" kern="100" err="1">
                <a:latin typeface="Times New Roman" panose="02020603050405020304" pitchFamily="18" charset="0"/>
                <a:ea typeface="Aptos" panose="020B0004020202020204" pitchFamily="34" charset="0"/>
                <a:cs typeface="Times New Roman" panose="02020603050405020304" pitchFamily="18" charset="0"/>
              </a:rPr>
              <a:t>finishing</a:t>
            </a:r>
            <a:r>
              <a:rPr lang="es-ES_tradnl" kern="100">
                <a:latin typeface="Times New Roman" panose="02020603050405020304" pitchFamily="18" charset="0"/>
                <a:ea typeface="Aptos" panose="020B0004020202020204" pitchFamily="34" charset="0"/>
                <a:cs typeface="Times New Roman" panose="02020603050405020304" pitchFamily="18" charset="0"/>
              </a:rPr>
              <a:t> ” en vez de “</a:t>
            </a:r>
            <a:r>
              <a:rPr lang="es-ES_tradnl" kern="100" err="1">
                <a:latin typeface="Times New Roman" panose="02020603050405020304" pitchFamily="18" charset="0"/>
                <a:ea typeface="Aptos" panose="020B0004020202020204" pitchFamily="34" charset="0"/>
                <a:cs typeface="Times New Roman" panose="02020603050405020304" pitchFamily="18" charset="0"/>
              </a:rPr>
              <a:t>finishing</a:t>
            </a:r>
            <a:r>
              <a:rPr lang="es-ES_tradnl" kern="100">
                <a:latin typeface="Times New Roman" panose="02020603050405020304" pitchFamily="18" charset="0"/>
                <a:ea typeface="Aptos" panose="020B0004020202020204" pitchFamily="34" charset="0"/>
                <a:cs typeface="Times New Roman" panose="02020603050405020304" pitchFamily="18" charset="0"/>
              </a:rPr>
              <a:t>”.</a:t>
            </a:r>
            <a:endParaRPr lang="es-ES_tradnl" kern="100">
              <a:effectLst/>
              <a:latin typeface="Times New Roman" panose="02020603050405020304" pitchFamily="18" charset="0"/>
              <a:ea typeface="Aptos" panose="020B0004020202020204" pitchFamily="34" charset="0"/>
              <a:cs typeface="Times New Roman" panose="02020603050405020304" pitchFamily="18" charset="0"/>
            </a:endParaRPr>
          </a:p>
          <a:p>
            <a:pPr marL="342900" indent="-342900" algn="just">
              <a:buFontTx/>
              <a:buChar char="-"/>
            </a:pPr>
            <a:endParaRPr lang="es-CO">
              <a:latin typeface="Times New Roman" panose="02020603050405020304" pitchFamily="18" charset="0"/>
              <a:cs typeface="Times New Roman" panose="02020603050405020304" pitchFamily="18" charset="0"/>
            </a:endParaRPr>
          </a:p>
        </p:txBody>
      </p:sp>
      <p:cxnSp>
        <p:nvCxnSpPr>
          <p:cNvPr id="14" name="Conector recto 13">
            <a:extLst>
              <a:ext uri="{FF2B5EF4-FFF2-40B4-BE49-F238E27FC236}">
                <a16:creationId xmlns:a16="http://schemas.microsoft.com/office/drawing/2014/main" id="{DF91057D-B115-49F3-AAC3-E0B6034A0AEE}"/>
              </a:ext>
            </a:extLst>
          </p:cNvPr>
          <p:cNvCxnSpPr>
            <a:cxnSpLocks/>
          </p:cNvCxnSpPr>
          <p:nvPr/>
        </p:nvCxnSpPr>
        <p:spPr>
          <a:xfrm>
            <a:off x="0" y="684864"/>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ítulo 6">
            <a:extLst>
              <a:ext uri="{FF2B5EF4-FFF2-40B4-BE49-F238E27FC236}">
                <a16:creationId xmlns:a16="http://schemas.microsoft.com/office/drawing/2014/main" id="{F0FD339B-6B80-403E-AF8A-3F52156A4BD3}"/>
              </a:ext>
            </a:extLst>
          </p:cNvPr>
          <p:cNvSpPr>
            <a:spLocks noGrp="1"/>
          </p:cNvSpPr>
          <p:nvPr>
            <p:ph type="ctrTitle"/>
          </p:nvPr>
        </p:nvSpPr>
        <p:spPr>
          <a:xfrm>
            <a:off x="-33437" y="61921"/>
            <a:ext cx="6884180" cy="489302"/>
          </a:xfrm>
        </p:spPr>
        <p:txBody>
          <a:bodyPr>
            <a:normAutofit/>
          </a:bodyPr>
          <a:lstStyle/>
          <a:p>
            <a:r>
              <a:rPr lang="es-ES" sz="2400" b="1">
                <a:latin typeface="Times New Roman" panose="02020603050405020304" pitchFamily="18" charset="0"/>
                <a:cs typeface="Times New Roman" panose="02020603050405020304" pitchFamily="18" charset="0"/>
              </a:rPr>
              <a:t>LIMPIEZA Y ALISTAMIENTO DE DATOS</a:t>
            </a:r>
            <a:endParaRPr lang="es-CO" sz="2400" b="1">
              <a:latin typeface="Times New Roman" panose="02020603050405020304" pitchFamily="18" charset="0"/>
              <a:cs typeface="Times New Roman" panose="02020603050405020304" pitchFamily="18" charset="0"/>
            </a:endParaRPr>
          </a:p>
        </p:txBody>
      </p:sp>
      <p:pic>
        <p:nvPicPr>
          <p:cNvPr id="2" name="Imagen 4">
            <a:extLst>
              <a:ext uri="{FF2B5EF4-FFF2-40B4-BE49-F238E27FC236}">
                <a16:creationId xmlns:a16="http://schemas.microsoft.com/office/drawing/2014/main" id="{131EA6E1-9EC2-417B-C578-154135560C85}"/>
              </a:ext>
            </a:extLst>
          </p:cNvPr>
          <p:cNvPicPr>
            <a:picLocks noChangeAspect="1"/>
          </p:cNvPicPr>
          <p:nvPr/>
        </p:nvPicPr>
        <p:blipFill rotWithShape="1">
          <a:blip r:embed="rId2">
            <a:extLst>
              <a:ext uri="{28A0092B-C50C-407E-A947-70E740481C1C}">
                <a14:useLocalDpi xmlns:a14="http://schemas.microsoft.com/office/drawing/2010/main" val="0"/>
              </a:ext>
            </a:extLst>
          </a:blip>
          <a:srcRect r="53713"/>
          <a:stretch/>
        </p:blipFill>
        <p:spPr>
          <a:xfrm>
            <a:off x="10526485" y="0"/>
            <a:ext cx="1654629" cy="672381"/>
          </a:xfrm>
          <a:prstGeom prst="rect">
            <a:avLst/>
          </a:prstGeom>
        </p:spPr>
      </p:pic>
      <p:cxnSp>
        <p:nvCxnSpPr>
          <p:cNvPr id="4" name="Conector: angular 3">
            <a:extLst>
              <a:ext uri="{FF2B5EF4-FFF2-40B4-BE49-F238E27FC236}">
                <a16:creationId xmlns:a16="http://schemas.microsoft.com/office/drawing/2014/main" id="{B83CC92B-20B0-9964-269A-254414D0BCE5}"/>
              </a:ext>
            </a:extLst>
          </p:cNvPr>
          <p:cNvCxnSpPr>
            <a:cxnSpLocks/>
          </p:cNvCxnSpPr>
          <p:nvPr/>
        </p:nvCxnSpPr>
        <p:spPr>
          <a:xfrm>
            <a:off x="6096000" y="3429000"/>
            <a:ext cx="2910349" cy="776749"/>
          </a:xfrm>
          <a:prstGeom prst="bentConnector3">
            <a:avLst>
              <a:gd name="adj1" fmla="val 50000"/>
            </a:avLst>
          </a:prstGeom>
          <a:ln w="28575">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Conector: angular 8">
            <a:extLst>
              <a:ext uri="{FF2B5EF4-FFF2-40B4-BE49-F238E27FC236}">
                <a16:creationId xmlns:a16="http://schemas.microsoft.com/office/drawing/2014/main" id="{AF46C19F-3F39-BD84-9765-301F5C9C0504}"/>
              </a:ext>
            </a:extLst>
          </p:cNvPr>
          <p:cNvCxnSpPr>
            <a:cxnSpLocks/>
          </p:cNvCxnSpPr>
          <p:nvPr/>
        </p:nvCxnSpPr>
        <p:spPr>
          <a:xfrm flipV="1">
            <a:off x="6066503" y="1991821"/>
            <a:ext cx="2910349" cy="699760"/>
          </a:xfrm>
          <a:prstGeom prst="bentConnector3">
            <a:avLst>
              <a:gd name="adj1" fmla="val 50000"/>
            </a:avLst>
          </a:prstGeom>
          <a:ln w="28575">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1" name="Subtítulo 15">
            <a:extLst>
              <a:ext uri="{FF2B5EF4-FFF2-40B4-BE49-F238E27FC236}">
                <a16:creationId xmlns:a16="http://schemas.microsoft.com/office/drawing/2014/main" id="{A1DBEF57-3872-C16A-62FA-7F9B6BEAE3C8}"/>
              </a:ext>
            </a:extLst>
          </p:cNvPr>
          <p:cNvSpPr txBox="1">
            <a:spLocks/>
          </p:cNvSpPr>
          <p:nvPr/>
        </p:nvSpPr>
        <p:spPr>
          <a:xfrm>
            <a:off x="9225448" y="1792692"/>
            <a:ext cx="1206578" cy="3982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_tradnl" sz="2000" i="1" err="1">
                <a:latin typeface="Times New Roman" panose="02020603050405020304" pitchFamily="18" charset="0"/>
                <a:cs typeface="Times New Roman" panose="02020603050405020304" pitchFamily="18" charset="0"/>
              </a:rPr>
              <a:t>dflimpio</a:t>
            </a:r>
            <a:endParaRPr lang="es-ES_tradnl" sz="2000" i="1" kern="100">
              <a:latin typeface="Times New Roman" panose="02020603050405020304" pitchFamily="18" charset="0"/>
              <a:ea typeface="Aptos" panose="020B0004020202020204" pitchFamily="34" charset="0"/>
              <a:cs typeface="Times New Roman" panose="02020603050405020304" pitchFamily="18" charset="0"/>
            </a:endParaRPr>
          </a:p>
          <a:p>
            <a:pPr marL="342900" indent="-342900" algn="just">
              <a:buFontTx/>
              <a:buChar char="-"/>
            </a:pPr>
            <a:endParaRPr lang="es-CO" sz="2000">
              <a:latin typeface="Times New Roman" panose="02020603050405020304" pitchFamily="18" charset="0"/>
              <a:cs typeface="Times New Roman" panose="02020603050405020304" pitchFamily="18" charset="0"/>
            </a:endParaRPr>
          </a:p>
        </p:txBody>
      </p:sp>
      <p:sp>
        <p:nvSpPr>
          <p:cNvPr id="12" name="Subtítulo 15">
            <a:extLst>
              <a:ext uri="{FF2B5EF4-FFF2-40B4-BE49-F238E27FC236}">
                <a16:creationId xmlns:a16="http://schemas.microsoft.com/office/drawing/2014/main" id="{69B299CA-B449-A94C-E5E3-F531E5FBA8C4}"/>
              </a:ext>
            </a:extLst>
          </p:cNvPr>
          <p:cNvSpPr txBox="1">
            <a:spLocks/>
          </p:cNvSpPr>
          <p:nvPr/>
        </p:nvSpPr>
        <p:spPr>
          <a:xfrm>
            <a:off x="9225448" y="3992290"/>
            <a:ext cx="1442552" cy="3982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_tradnl" sz="2000" i="1" err="1">
                <a:latin typeface="Times New Roman" panose="02020603050405020304" pitchFamily="18" charset="0"/>
                <a:cs typeface="Times New Roman" panose="02020603050405020304" pitchFamily="18" charset="0"/>
              </a:rPr>
              <a:t>dfarreglado</a:t>
            </a:r>
            <a:endParaRPr lang="es-ES_tradnl" sz="2000" i="1" kern="100">
              <a:latin typeface="Times New Roman" panose="02020603050405020304" pitchFamily="18" charset="0"/>
              <a:ea typeface="Aptos" panose="020B0004020202020204" pitchFamily="34" charset="0"/>
              <a:cs typeface="Times New Roman" panose="02020603050405020304" pitchFamily="18" charset="0"/>
            </a:endParaRPr>
          </a:p>
          <a:p>
            <a:pPr marL="342900" indent="-342900" algn="just">
              <a:buFontTx/>
              <a:buChar char="-"/>
            </a:pPr>
            <a:endParaRPr lang="es-CO"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467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id="{F5B10895-9A05-40D2-A90D-5370395D5A13}"/>
              </a:ext>
            </a:extLst>
          </p:cNvPr>
          <p:cNvSpPr>
            <a:spLocks noGrp="1"/>
          </p:cNvSpPr>
          <p:nvPr>
            <p:ph type="sldNum" sz="quarter" idx="12"/>
          </p:nvPr>
        </p:nvSpPr>
        <p:spPr>
          <a:xfrm>
            <a:off x="11028784" y="6356350"/>
            <a:ext cx="325016" cy="365125"/>
          </a:xfrm>
        </p:spPr>
        <p:txBody>
          <a:bodyPr/>
          <a:lstStyle/>
          <a:p>
            <a:fld id="{E6339056-A40D-4A21-95BB-147E8705DC3A}" type="slidenum">
              <a:rPr lang="es-CO" sz="1600" smtClean="0">
                <a:solidFill>
                  <a:schemeClr val="tx1"/>
                </a:solidFill>
                <a:latin typeface="Times New Roman" panose="02020603050405020304" pitchFamily="18" charset="0"/>
                <a:cs typeface="Times New Roman" panose="02020603050405020304" pitchFamily="18" charset="0"/>
              </a:rPr>
              <a:t>6</a:t>
            </a:fld>
            <a:endParaRPr lang="es-CO" sz="1600">
              <a:solidFill>
                <a:schemeClr val="tx1"/>
              </a:solidFill>
              <a:latin typeface="Times New Roman" panose="02020603050405020304" pitchFamily="18" charset="0"/>
              <a:cs typeface="Times New Roman" panose="02020603050405020304" pitchFamily="18" charset="0"/>
            </a:endParaRPr>
          </a:p>
        </p:txBody>
      </p:sp>
      <p:cxnSp>
        <p:nvCxnSpPr>
          <p:cNvPr id="14" name="Conector recto 13">
            <a:extLst>
              <a:ext uri="{FF2B5EF4-FFF2-40B4-BE49-F238E27FC236}">
                <a16:creationId xmlns:a16="http://schemas.microsoft.com/office/drawing/2014/main" id="{DF91057D-B115-49F3-AAC3-E0B6034A0AEE}"/>
              </a:ext>
            </a:extLst>
          </p:cNvPr>
          <p:cNvCxnSpPr>
            <a:cxnSpLocks/>
          </p:cNvCxnSpPr>
          <p:nvPr/>
        </p:nvCxnSpPr>
        <p:spPr>
          <a:xfrm>
            <a:off x="0" y="684864"/>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ítulo 6">
            <a:extLst>
              <a:ext uri="{FF2B5EF4-FFF2-40B4-BE49-F238E27FC236}">
                <a16:creationId xmlns:a16="http://schemas.microsoft.com/office/drawing/2014/main" id="{F0FD339B-6B80-403E-AF8A-3F52156A4BD3}"/>
              </a:ext>
            </a:extLst>
          </p:cNvPr>
          <p:cNvSpPr>
            <a:spLocks noGrp="1"/>
          </p:cNvSpPr>
          <p:nvPr>
            <p:ph type="ctrTitle"/>
          </p:nvPr>
        </p:nvSpPr>
        <p:spPr>
          <a:xfrm>
            <a:off x="-33437" y="61921"/>
            <a:ext cx="6884180" cy="489302"/>
          </a:xfrm>
        </p:spPr>
        <p:txBody>
          <a:bodyPr>
            <a:normAutofit/>
          </a:bodyPr>
          <a:lstStyle/>
          <a:p>
            <a:r>
              <a:rPr lang="es-ES" sz="2400" b="1">
                <a:latin typeface="Times New Roman" panose="02020603050405020304" pitchFamily="18" charset="0"/>
                <a:cs typeface="Times New Roman" panose="02020603050405020304" pitchFamily="18" charset="0"/>
              </a:rPr>
              <a:t>LIMPIEZA Y ALISTAMIENTO DE DATOS</a:t>
            </a:r>
            <a:endParaRPr lang="es-CO" sz="2400" b="1">
              <a:latin typeface="Times New Roman" panose="02020603050405020304" pitchFamily="18" charset="0"/>
              <a:cs typeface="Times New Roman" panose="02020603050405020304" pitchFamily="18" charset="0"/>
            </a:endParaRPr>
          </a:p>
        </p:txBody>
      </p:sp>
      <p:pic>
        <p:nvPicPr>
          <p:cNvPr id="2" name="Imagen 4">
            <a:extLst>
              <a:ext uri="{FF2B5EF4-FFF2-40B4-BE49-F238E27FC236}">
                <a16:creationId xmlns:a16="http://schemas.microsoft.com/office/drawing/2014/main" id="{131EA6E1-9EC2-417B-C578-154135560C85}"/>
              </a:ext>
            </a:extLst>
          </p:cNvPr>
          <p:cNvPicPr>
            <a:picLocks noChangeAspect="1"/>
          </p:cNvPicPr>
          <p:nvPr/>
        </p:nvPicPr>
        <p:blipFill rotWithShape="1">
          <a:blip r:embed="rId2">
            <a:extLst>
              <a:ext uri="{28A0092B-C50C-407E-A947-70E740481C1C}">
                <a14:useLocalDpi xmlns:a14="http://schemas.microsoft.com/office/drawing/2010/main" val="0"/>
              </a:ext>
            </a:extLst>
          </a:blip>
          <a:srcRect r="53713"/>
          <a:stretch/>
        </p:blipFill>
        <p:spPr>
          <a:xfrm>
            <a:off x="10526485" y="0"/>
            <a:ext cx="1654629" cy="672381"/>
          </a:xfrm>
          <a:prstGeom prst="rect">
            <a:avLst/>
          </a:prstGeom>
        </p:spPr>
      </p:pic>
      <p:sp>
        <p:nvSpPr>
          <p:cNvPr id="11" name="Subtítulo 15">
            <a:extLst>
              <a:ext uri="{FF2B5EF4-FFF2-40B4-BE49-F238E27FC236}">
                <a16:creationId xmlns:a16="http://schemas.microsoft.com/office/drawing/2014/main" id="{A1DBEF57-3872-C16A-62FA-7F9B6BEAE3C8}"/>
              </a:ext>
            </a:extLst>
          </p:cNvPr>
          <p:cNvSpPr txBox="1">
            <a:spLocks/>
          </p:cNvSpPr>
          <p:nvPr/>
        </p:nvSpPr>
        <p:spPr>
          <a:xfrm>
            <a:off x="567584" y="969667"/>
            <a:ext cx="1206578" cy="3982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_tradnl" sz="2000" i="1" err="1">
                <a:latin typeface="Times New Roman" panose="02020603050405020304" pitchFamily="18" charset="0"/>
                <a:cs typeface="Times New Roman" panose="02020603050405020304" pitchFamily="18" charset="0"/>
              </a:rPr>
              <a:t>dflimpio</a:t>
            </a:r>
            <a:endParaRPr lang="es-ES_tradnl" sz="2000" i="1" kern="100">
              <a:latin typeface="Times New Roman" panose="02020603050405020304" pitchFamily="18" charset="0"/>
              <a:ea typeface="Aptos" panose="020B0004020202020204" pitchFamily="34" charset="0"/>
              <a:cs typeface="Times New Roman" panose="02020603050405020304" pitchFamily="18" charset="0"/>
            </a:endParaRPr>
          </a:p>
          <a:p>
            <a:pPr marL="342900" indent="-342900" algn="just">
              <a:buFontTx/>
              <a:buChar char="-"/>
            </a:pPr>
            <a:endParaRPr lang="es-CO" sz="2000">
              <a:latin typeface="Times New Roman" panose="02020603050405020304" pitchFamily="18" charset="0"/>
              <a:cs typeface="Times New Roman" panose="02020603050405020304" pitchFamily="18" charset="0"/>
            </a:endParaRPr>
          </a:p>
        </p:txBody>
      </p:sp>
      <p:sp>
        <p:nvSpPr>
          <p:cNvPr id="12" name="Subtítulo 15">
            <a:extLst>
              <a:ext uri="{FF2B5EF4-FFF2-40B4-BE49-F238E27FC236}">
                <a16:creationId xmlns:a16="http://schemas.microsoft.com/office/drawing/2014/main" id="{69B299CA-B449-A94C-E5E3-F531E5FBA8C4}"/>
              </a:ext>
            </a:extLst>
          </p:cNvPr>
          <p:cNvSpPr txBox="1">
            <a:spLocks/>
          </p:cNvSpPr>
          <p:nvPr/>
        </p:nvSpPr>
        <p:spPr>
          <a:xfrm>
            <a:off x="567584" y="3935741"/>
            <a:ext cx="1442552" cy="3982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_tradnl" sz="2000" i="1" err="1">
                <a:latin typeface="Times New Roman" panose="02020603050405020304" pitchFamily="18" charset="0"/>
                <a:cs typeface="Times New Roman" panose="02020603050405020304" pitchFamily="18" charset="0"/>
              </a:rPr>
              <a:t>dfarreglado</a:t>
            </a:r>
            <a:endParaRPr lang="es-ES_tradnl" sz="2000" i="1" kern="100">
              <a:latin typeface="Times New Roman" panose="02020603050405020304" pitchFamily="18" charset="0"/>
              <a:ea typeface="Aptos" panose="020B0004020202020204" pitchFamily="34" charset="0"/>
              <a:cs typeface="Times New Roman" panose="02020603050405020304" pitchFamily="18" charset="0"/>
            </a:endParaRPr>
          </a:p>
          <a:p>
            <a:pPr marL="342900" indent="-342900" algn="just">
              <a:buFontTx/>
              <a:buChar char="-"/>
            </a:pPr>
            <a:endParaRPr lang="es-CO" sz="2000">
              <a:latin typeface="Times New Roman" panose="02020603050405020304" pitchFamily="18" charset="0"/>
              <a:cs typeface="Times New Roman" panose="02020603050405020304" pitchFamily="18" charset="0"/>
            </a:endParaRPr>
          </a:p>
        </p:txBody>
      </p:sp>
      <p:pic>
        <p:nvPicPr>
          <p:cNvPr id="7" name="Imagen 6">
            <a:extLst>
              <a:ext uri="{FF2B5EF4-FFF2-40B4-BE49-F238E27FC236}">
                <a16:creationId xmlns:a16="http://schemas.microsoft.com/office/drawing/2014/main" id="{D530B584-0402-5681-5150-A7A9F44A670B}"/>
              </a:ext>
            </a:extLst>
          </p:cNvPr>
          <p:cNvPicPr>
            <a:picLocks noChangeAspect="1"/>
          </p:cNvPicPr>
          <p:nvPr/>
        </p:nvPicPr>
        <p:blipFill>
          <a:blip r:embed="rId3"/>
          <a:stretch>
            <a:fillRect/>
          </a:stretch>
        </p:blipFill>
        <p:spPr>
          <a:xfrm>
            <a:off x="916541" y="1458146"/>
            <a:ext cx="10358917" cy="1210702"/>
          </a:xfrm>
          <a:prstGeom prst="rect">
            <a:avLst/>
          </a:prstGeom>
        </p:spPr>
      </p:pic>
      <p:pic>
        <p:nvPicPr>
          <p:cNvPr id="13" name="Imagen 12">
            <a:extLst>
              <a:ext uri="{FF2B5EF4-FFF2-40B4-BE49-F238E27FC236}">
                <a16:creationId xmlns:a16="http://schemas.microsoft.com/office/drawing/2014/main" id="{498A3F48-90AD-600A-6D40-80446FB03896}"/>
              </a:ext>
            </a:extLst>
          </p:cNvPr>
          <p:cNvPicPr>
            <a:picLocks noChangeAspect="1"/>
          </p:cNvPicPr>
          <p:nvPr/>
        </p:nvPicPr>
        <p:blipFill>
          <a:blip r:embed="rId4"/>
          <a:stretch>
            <a:fillRect/>
          </a:stretch>
        </p:blipFill>
        <p:spPr>
          <a:xfrm>
            <a:off x="916541" y="4467641"/>
            <a:ext cx="10437259" cy="1216218"/>
          </a:xfrm>
          <a:prstGeom prst="rect">
            <a:avLst/>
          </a:prstGeom>
        </p:spPr>
      </p:pic>
      <p:sp>
        <p:nvSpPr>
          <p:cNvPr id="17" name="Subtítulo 15">
            <a:extLst>
              <a:ext uri="{FF2B5EF4-FFF2-40B4-BE49-F238E27FC236}">
                <a16:creationId xmlns:a16="http://schemas.microsoft.com/office/drawing/2014/main" id="{8E81C3A8-0152-5BB0-F79E-945E095AB6EA}"/>
              </a:ext>
            </a:extLst>
          </p:cNvPr>
          <p:cNvSpPr txBox="1">
            <a:spLocks/>
          </p:cNvSpPr>
          <p:nvPr/>
        </p:nvSpPr>
        <p:spPr>
          <a:xfrm>
            <a:off x="5492710" y="2789578"/>
            <a:ext cx="1206578" cy="3982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_tradnl" sz="2000" kern="100" dirty="0">
                <a:latin typeface="Times New Roman" panose="02020603050405020304" pitchFamily="18" charset="0"/>
                <a:ea typeface="Aptos" panose="020B0004020202020204" pitchFamily="34" charset="0"/>
                <a:cs typeface="Times New Roman" panose="02020603050405020304" pitchFamily="18" charset="0"/>
              </a:rPr>
              <a:t>(1148,14)</a:t>
            </a:r>
          </a:p>
          <a:p>
            <a:pPr algn="just"/>
            <a:endParaRPr lang="es-CO" sz="2000" dirty="0">
              <a:latin typeface="Times New Roman" panose="02020603050405020304" pitchFamily="18" charset="0"/>
              <a:cs typeface="Times New Roman" panose="02020603050405020304" pitchFamily="18" charset="0"/>
            </a:endParaRPr>
          </a:p>
        </p:txBody>
      </p:sp>
      <p:sp>
        <p:nvSpPr>
          <p:cNvPr id="18" name="Subtítulo 15">
            <a:extLst>
              <a:ext uri="{FF2B5EF4-FFF2-40B4-BE49-F238E27FC236}">
                <a16:creationId xmlns:a16="http://schemas.microsoft.com/office/drawing/2014/main" id="{C470320F-79CB-9094-1603-0E6597FA6AB7}"/>
              </a:ext>
            </a:extLst>
          </p:cNvPr>
          <p:cNvSpPr txBox="1">
            <a:spLocks/>
          </p:cNvSpPr>
          <p:nvPr/>
        </p:nvSpPr>
        <p:spPr>
          <a:xfrm>
            <a:off x="5492710" y="5774422"/>
            <a:ext cx="1206578" cy="3982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_tradnl" sz="2000" kern="100">
                <a:latin typeface="Times New Roman" panose="02020603050405020304" pitchFamily="18" charset="0"/>
                <a:ea typeface="Aptos" panose="020B0004020202020204" pitchFamily="34" charset="0"/>
                <a:cs typeface="Times New Roman" panose="02020603050405020304" pitchFamily="18" charset="0"/>
              </a:rPr>
              <a:t>(1140,15)</a:t>
            </a:r>
          </a:p>
          <a:p>
            <a:pPr algn="just"/>
            <a:endParaRPr lang="es-CO"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585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id="{F5B10895-9A05-40D2-A90D-5370395D5A13}"/>
              </a:ext>
            </a:extLst>
          </p:cNvPr>
          <p:cNvSpPr>
            <a:spLocks noGrp="1"/>
          </p:cNvSpPr>
          <p:nvPr>
            <p:ph type="sldNum" sz="quarter" idx="12"/>
          </p:nvPr>
        </p:nvSpPr>
        <p:spPr>
          <a:xfrm>
            <a:off x="11028784" y="6356350"/>
            <a:ext cx="325016" cy="365125"/>
          </a:xfrm>
        </p:spPr>
        <p:txBody>
          <a:bodyPr/>
          <a:lstStyle/>
          <a:p>
            <a:fld id="{E6339056-A40D-4A21-95BB-147E8705DC3A}" type="slidenum">
              <a:rPr lang="es-CO" sz="1600" smtClean="0">
                <a:solidFill>
                  <a:schemeClr val="tx1"/>
                </a:solidFill>
                <a:latin typeface="Times New Roman" panose="02020603050405020304" pitchFamily="18" charset="0"/>
                <a:cs typeface="Times New Roman" panose="02020603050405020304" pitchFamily="18" charset="0"/>
              </a:rPr>
              <a:t>7</a:t>
            </a:fld>
            <a:endParaRPr lang="es-CO" sz="1600">
              <a:solidFill>
                <a:schemeClr val="tx1"/>
              </a:solidFill>
              <a:latin typeface="Times New Roman" panose="02020603050405020304" pitchFamily="18" charset="0"/>
              <a:cs typeface="Times New Roman" panose="02020603050405020304" pitchFamily="18" charset="0"/>
            </a:endParaRPr>
          </a:p>
        </p:txBody>
      </p:sp>
      <p:cxnSp>
        <p:nvCxnSpPr>
          <p:cNvPr id="14" name="Conector recto 13">
            <a:extLst>
              <a:ext uri="{FF2B5EF4-FFF2-40B4-BE49-F238E27FC236}">
                <a16:creationId xmlns:a16="http://schemas.microsoft.com/office/drawing/2014/main" id="{DF91057D-B115-49F3-AAC3-E0B6034A0AEE}"/>
              </a:ext>
            </a:extLst>
          </p:cNvPr>
          <p:cNvCxnSpPr>
            <a:cxnSpLocks/>
          </p:cNvCxnSpPr>
          <p:nvPr/>
        </p:nvCxnSpPr>
        <p:spPr>
          <a:xfrm>
            <a:off x="0" y="684864"/>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ítulo 6">
            <a:extLst>
              <a:ext uri="{FF2B5EF4-FFF2-40B4-BE49-F238E27FC236}">
                <a16:creationId xmlns:a16="http://schemas.microsoft.com/office/drawing/2014/main" id="{F0FD339B-6B80-403E-AF8A-3F52156A4BD3}"/>
              </a:ext>
            </a:extLst>
          </p:cNvPr>
          <p:cNvSpPr>
            <a:spLocks noGrp="1"/>
          </p:cNvSpPr>
          <p:nvPr>
            <p:ph type="ctrTitle"/>
          </p:nvPr>
        </p:nvSpPr>
        <p:spPr>
          <a:xfrm>
            <a:off x="-33437" y="61921"/>
            <a:ext cx="4489323" cy="489302"/>
          </a:xfrm>
        </p:spPr>
        <p:txBody>
          <a:bodyPr>
            <a:normAutofit/>
          </a:bodyPr>
          <a:lstStyle/>
          <a:p>
            <a:r>
              <a:rPr lang="es-ES" sz="2400" b="1">
                <a:latin typeface="Times New Roman" panose="02020603050405020304" pitchFamily="18" charset="0"/>
                <a:cs typeface="Times New Roman" panose="02020603050405020304" pitchFamily="18" charset="0"/>
              </a:rPr>
              <a:t>EXPLORACIÓN DE DATOS</a:t>
            </a:r>
            <a:endParaRPr lang="es-CO" sz="2400" b="1">
              <a:latin typeface="Times New Roman" panose="02020603050405020304" pitchFamily="18" charset="0"/>
              <a:cs typeface="Times New Roman" panose="02020603050405020304" pitchFamily="18" charset="0"/>
            </a:endParaRPr>
          </a:p>
        </p:txBody>
      </p:sp>
      <p:pic>
        <p:nvPicPr>
          <p:cNvPr id="2" name="Imagen 4">
            <a:extLst>
              <a:ext uri="{FF2B5EF4-FFF2-40B4-BE49-F238E27FC236}">
                <a16:creationId xmlns:a16="http://schemas.microsoft.com/office/drawing/2014/main" id="{131EA6E1-9EC2-417B-C578-154135560C85}"/>
              </a:ext>
            </a:extLst>
          </p:cNvPr>
          <p:cNvPicPr>
            <a:picLocks noChangeAspect="1"/>
          </p:cNvPicPr>
          <p:nvPr/>
        </p:nvPicPr>
        <p:blipFill rotWithShape="1">
          <a:blip r:embed="rId2">
            <a:extLst>
              <a:ext uri="{28A0092B-C50C-407E-A947-70E740481C1C}">
                <a14:useLocalDpi xmlns:a14="http://schemas.microsoft.com/office/drawing/2010/main" val="0"/>
              </a:ext>
            </a:extLst>
          </a:blip>
          <a:srcRect r="53713"/>
          <a:stretch/>
        </p:blipFill>
        <p:spPr>
          <a:xfrm>
            <a:off x="10526485" y="0"/>
            <a:ext cx="1654629" cy="672381"/>
          </a:xfrm>
          <a:prstGeom prst="rect">
            <a:avLst/>
          </a:prstGeom>
        </p:spPr>
      </p:pic>
      <p:pic>
        <p:nvPicPr>
          <p:cNvPr id="6" name="Imagen 2">
            <a:extLst>
              <a:ext uri="{FF2B5EF4-FFF2-40B4-BE49-F238E27FC236}">
                <a16:creationId xmlns:a16="http://schemas.microsoft.com/office/drawing/2014/main" id="{D160B9D5-4ED0-8A17-2B9F-A8355B0B10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9441" y="1117495"/>
            <a:ext cx="10473115" cy="2311505"/>
          </a:xfrm>
          <a:prstGeom prst="rect">
            <a:avLst/>
          </a:prstGeom>
          <a:noFill/>
          <a:ln>
            <a:noFill/>
          </a:ln>
        </p:spPr>
      </p:pic>
      <p:pic>
        <p:nvPicPr>
          <p:cNvPr id="7" name="Imagen 3">
            <a:extLst>
              <a:ext uri="{FF2B5EF4-FFF2-40B4-BE49-F238E27FC236}">
                <a16:creationId xmlns:a16="http://schemas.microsoft.com/office/drawing/2014/main" id="{6199A70A-479A-87AF-F212-D975D1230D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9441" y="3792686"/>
            <a:ext cx="10473115" cy="1965415"/>
          </a:xfrm>
          <a:prstGeom prst="rect">
            <a:avLst/>
          </a:prstGeom>
          <a:noFill/>
          <a:ln>
            <a:noFill/>
          </a:ln>
        </p:spPr>
      </p:pic>
    </p:spTree>
    <p:extLst>
      <p:ext uri="{BB962C8B-B14F-4D97-AF65-F5344CB8AC3E}">
        <p14:creationId xmlns:p14="http://schemas.microsoft.com/office/powerpoint/2010/main" val="1638730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id="{F5B10895-9A05-40D2-A90D-5370395D5A13}"/>
              </a:ext>
            </a:extLst>
          </p:cNvPr>
          <p:cNvSpPr>
            <a:spLocks noGrp="1"/>
          </p:cNvSpPr>
          <p:nvPr>
            <p:ph type="sldNum" sz="quarter" idx="12"/>
          </p:nvPr>
        </p:nvSpPr>
        <p:spPr>
          <a:xfrm>
            <a:off x="11028784" y="6356350"/>
            <a:ext cx="325016" cy="365125"/>
          </a:xfrm>
        </p:spPr>
        <p:txBody>
          <a:bodyPr/>
          <a:lstStyle/>
          <a:p>
            <a:fld id="{E6339056-A40D-4A21-95BB-147E8705DC3A}" type="slidenum">
              <a:rPr lang="es-CO" sz="1600" smtClean="0">
                <a:solidFill>
                  <a:schemeClr val="tx1"/>
                </a:solidFill>
                <a:latin typeface="Times New Roman" panose="02020603050405020304" pitchFamily="18" charset="0"/>
                <a:cs typeface="Times New Roman" panose="02020603050405020304" pitchFamily="18" charset="0"/>
              </a:rPr>
              <a:t>8</a:t>
            </a:fld>
            <a:endParaRPr lang="es-CO" sz="1600">
              <a:solidFill>
                <a:schemeClr val="tx1"/>
              </a:solidFill>
              <a:latin typeface="Times New Roman" panose="02020603050405020304" pitchFamily="18" charset="0"/>
              <a:cs typeface="Times New Roman" panose="02020603050405020304" pitchFamily="18" charset="0"/>
            </a:endParaRPr>
          </a:p>
        </p:txBody>
      </p:sp>
      <p:cxnSp>
        <p:nvCxnSpPr>
          <p:cNvPr id="14" name="Conector recto 13">
            <a:extLst>
              <a:ext uri="{FF2B5EF4-FFF2-40B4-BE49-F238E27FC236}">
                <a16:creationId xmlns:a16="http://schemas.microsoft.com/office/drawing/2014/main" id="{DF91057D-B115-49F3-AAC3-E0B6034A0AEE}"/>
              </a:ext>
            </a:extLst>
          </p:cNvPr>
          <p:cNvCxnSpPr>
            <a:cxnSpLocks/>
          </p:cNvCxnSpPr>
          <p:nvPr/>
        </p:nvCxnSpPr>
        <p:spPr>
          <a:xfrm>
            <a:off x="0" y="684864"/>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ítulo 6">
            <a:extLst>
              <a:ext uri="{FF2B5EF4-FFF2-40B4-BE49-F238E27FC236}">
                <a16:creationId xmlns:a16="http://schemas.microsoft.com/office/drawing/2014/main" id="{F0FD339B-6B80-403E-AF8A-3F52156A4BD3}"/>
              </a:ext>
            </a:extLst>
          </p:cNvPr>
          <p:cNvSpPr>
            <a:spLocks noGrp="1"/>
          </p:cNvSpPr>
          <p:nvPr>
            <p:ph type="ctrTitle"/>
          </p:nvPr>
        </p:nvSpPr>
        <p:spPr>
          <a:xfrm>
            <a:off x="-33437" y="61921"/>
            <a:ext cx="4489323" cy="489302"/>
          </a:xfrm>
        </p:spPr>
        <p:txBody>
          <a:bodyPr>
            <a:normAutofit/>
          </a:bodyPr>
          <a:lstStyle/>
          <a:p>
            <a:r>
              <a:rPr lang="es-ES" sz="2400" b="1">
                <a:latin typeface="Times New Roman" panose="02020603050405020304" pitchFamily="18" charset="0"/>
                <a:cs typeface="Times New Roman" panose="02020603050405020304" pitchFamily="18" charset="0"/>
              </a:rPr>
              <a:t>EXPLORACIÓN DE DATOS</a:t>
            </a:r>
            <a:endParaRPr lang="es-CO" sz="2400" b="1">
              <a:latin typeface="Times New Roman" panose="02020603050405020304" pitchFamily="18" charset="0"/>
              <a:cs typeface="Times New Roman" panose="02020603050405020304" pitchFamily="18" charset="0"/>
            </a:endParaRPr>
          </a:p>
        </p:txBody>
      </p:sp>
      <p:pic>
        <p:nvPicPr>
          <p:cNvPr id="2" name="Imagen 4">
            <a:extLst>
              <a:ext uri="{FF2B5EF4-FFF2-40B4-BE49-F238E27FC236}">
                <a16:creationId xmlns:a16="http://schemas.microsoft.com/office/drawing/2014/main" id="{131EA6E1-9EC2-417B-C578-154135560C85}"/>
              </a:ext>
            </a:extLst>
          </p:cNvPr>
          <p:cNvPicPr>
            <a:picLocks noChangeAspect="1"/>
          </p:cNvPicPr>
          <p:nvPr/>
        </p:nvPicPr>
        <p:blipFill rotWithShape="1">
          <a:blip r:embed="rId2">
            <a:extLst>
              <a:ext uri="{28A0092B-C50C-407E-A947-70E740481C1C}">
                <a14:useLocalDpi xmlns:a14="http://schemas.microsoft.com/office/drawing/2010/main" val="0"/>
              </a:ext>
            </a:extLst>
          </a:blip>
          <a:srcRect r="53713"/>
          <a:stretch/>
        </p:blipFill>
        <p:spPr>
          <a:xfrm>
            <a:off x="10526485" y="0"/>
            <a:ext cx="1654629" cy="672381"/>
          </a:xfrm>
          <a:prstGeom prst="rect">
            <a:avLst/>
          </a:prstGeom>
        </p:spPr>
      </p:pic>
      <p:pic>
        <p:nvPicPr>
          <p:cNvPr id="3" name="Imagen 1" descr="Imagen que contiene Cuadrado&#10;&#10;Descripción generada automáticamente">
            <a:extLst>
              <a:ext uri="{FF2B5EF4-FFF2-40B4-BE49-F238E27FC236}">
                <a16:creationId xmlns:a16="http://schemas.microsoft.com/office/drawing/2014/main" id="{973FDC63-1486-CA93-D1CD-57F5E26910EB}"/>
              </a:ext>
            </a:extLst>
          </p:cNvPr>
          <p:cNvPicPr>
            <a:picLocks noChangeAspect="1"/>
          </p:cNvPicPr>
          <p:nvPr/>
        </p:nvPicPr>
        <p:blipFill>
          <a:blip r:embed="rId3"/>
          <a:stretch>
            <a:fillRect/>
          </a:stretch>
        </p:blipFill>
        <p:spPr>
          <a:xfrm>
            <a:off x="813808" y="1697986"/>
            <a:ext cx="6097878" cy="3973936"/>
          </a:xfrm>
          <a:prstGeom prst="rect">
            <a:avLst/>
          </a:prstGeom>
        </p:spPr>
      </p:pic>
      <p:pic>
        <p:nvPicPr>
          <p:cNvPr id="4" name="Imagen 1" descr="Diagrama, Forma&#10;&#10;Descripción generada automáticamente">
            <a:extLst>
              <a:ext uri="{FF2B5EF4-FFF2-40B4-BE49-F238E27FC236}">
                <a16:creationId xmlns:a16="http://schemas.microsoft.com/office/drawing/2014/main" id="{A9BAC534-840F-85D3-7322-522584BF6F47}"/>
              </a:ext>
            </a:extLst>
          </p:cNvPr>
          <p:cNvPicPr>
            <a:picLocks noChangeAspect="1"/>
          </p:cNvPicPr>
          <p:nvPr/>
        </p:nvPicPr>
        <p:blipFill>
          <a:blip r:embed="rId4"/>
          <a:stretch>
            <a:fillRect/>
          </a:stretch>
        </p:blipFill>
        <p:spPr>
          <a:xfrm>
            <a:off x="7164077" y="1697983"/>
            <a:ext cx="3973939" cy="3973939"/>
          </a:xfrm>
          <a:prstGeom prst="rect">
            <a:avLst/>
          </a:prstGeom>
        </p:spPr>
      </p:pic>
      <p:sp>
        <p:nvSpPr>
          <p:cNvPr id="5" name="Subtítulo 15">
            <a:extLst>
              <a:ext uri="{FF2B5EF4-FFF2-40B4-BE49-F238E27FC236}">
                <a16:creationId xmlns:a16="http://schemas.microsoft.com/office/drawing/2014/main" id="{62AAD076-9F00-BA8E-3F55-FFF1B69EDE0B}"/>
              </a:ext>
            </a:extLst>
          </p:cNvPr>
          <p:cNvSpPr txBox="1">
            <a:spLocks/>
          </p:cNvSpPr>
          <p:nvPr/>
        </p:nvSpPr>
        <p:spPr>
          <a:xfrm>
            <a:off x="3259458" y="1166086"/>
            <a:ext cx="1206578" cy="3982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_tradnl" sz="2000" i="1" err="1">
                <a:latin typeface="Times New Roman" panose="02020603050405020304" pitchFamily="18" charset="0"/>
                <a:cs typeface="Times New Roman" panose="02020603050405020304" pitchFamily="18" charset="0"/>
              </a:rPr>
              <a:t>dflimpio</a:t>
            </a:r>
            <a:endParaRPr lang="es-ES_tradnl" sz="2000" i="1" kern="100">
              <a:latin typeface="Times New Roman" panose="02020603050405020304" pitchFamily="18" charset="0"/>
              <a:ea typeface="Aptos" panose="020B0004020202020204" pitchFamily="34" charset="0"/>
              <a:cs typeface="Times New Roman" panose="02020603050405020304" pitchFamily="18" charset="0"/>
            </a:endParaRPr>
          </a:p>
          <a:p>
            <a:pPr marL="342900" indent="-342900" algn="just">
              <a:buFontTx/>
              <a:buChar char="-"/>
            </a:pPr>
            <a:endParaRPr lang="es-CO" sz="2000">
              <a:latin typeface="Times New Roman" panose="02020603050405020304" pitchFamily="18" charset="0"/>
              <a:cs typeface="Times New Roman" panose="02020603050405020304" pitchFamily="18" charset="0"/>
            </a:endParaRPr>
          </a:p>
        </p:txBody>
      </p:sp>
      <p:sp>
        <p:nvSpPr>
          <p:cNvPr id="6" name="Subtítulo 15">
            <a:extLst>
              <a:ext uri="{FF2B5EF4-FFF2-40B4-BE49-F238E27FC236}">
                <a16:creationId xmlns:a16="http://schemas.microsoft.com/office/drawing/2014/main" id="{765EE27C-E45D-3AF2-8263-BA1BF9180FAD}"/>
              </a:ext>
            </a:extLst>
          </p:cNvPr>
          <p:cNvSpPr txBox="1">
            <a:spLocks/>
          </p:cNvSpPr>
          <p:nvPr/>
        </p:nvSpPr>
        <p:spPr>
          <a:xfrm>
            <a:off x="8429770" y="1186078"/>
            <a:ext cx="1442552" cy="3982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_tradnl" sz="2000" i="1" err="1">
                <a:latin typeface="Times New Roman" panose="02020603050405020304" pitchFamily="18" charset="0"/>
                <a:cs typeface="Times New Roman" panose="02020603050405020304" pitchFamily="18" charset="0"/>
              </a:rPr>
              <a:t>dfarreglado</a:t>
            </a:r>
            <a:endParaRPr lang="es-ES_tradnl" sz="2000" i="1" kern="100">
              <a:latin typeface="Times New Roman" panose="02020603050405020304" pitchFamily="18" charset="0"/>
              <a:ea typeface="Aptos" panose="020B0004020202020204" pitchFamily="34" charset="0"/>
              <a:cs typeface="Times New Roman" panose="02020603050405020304" pitchFamily="18" charset="0"/>
            </a:endParaRPr>
          </a:p>
          <a:p>
            <a:pPr marL="342900" indent="-342900" algn="just">
              <a:buFontTx/>
              <a:buChar char="-"/>
            </a:pPr>
            <a:endParaRPr lang="es-CO"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0921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número de diapositiva 7">
            <a:extLst>
              <a:ext uri="{FF2B5EF4-FFF2-40B4-BE49-F238E27FC236}">
                <a16:creationId xmlns:a16="http://schemas.microsoft.com/office/drawing/2014/main" id="{F5B10895-9A05-40D2-A90D-5370395D5A13}"/>
              </a:ext>
            </a:extLst>
          </p:cNvPr>
          <p:cNvSpPr>
            <a:spLocks noGrp="1"/>
          </p:cNvSpPr>
          <p:nvPr>
            <p:ph type="sldNum" sz="quarter" idx="12"/>
          </p:nvPr>
        </p:nvSpPr>
        <p:spPr>
          <a:xfrm>
            <a:off x="11028784" y="6356350"/>
            <a:ext cx="325016" cy="365125"/>
          </a:xfrm>
        </p:spPr>
        <p:txBody>
          <a:bodyPr/>
          <a:lstStyle/>
          <a:p>
            <a:fld id="{E6339056-A40D-4A21-95BB-147E8705DC3A}" type="slidenum">
              <a:rPr lang="es-CO" sz="1600" smtClean="0">
                <a:solidFill>
                  <a:schemeClr val="tx1"/>
                </a:solidFill>
                <a:latin typeface="Times New Roman" panose="02020603050405020304" pitchFamily="18" charset="0"/>
                <a:cs typeface="Times New Roman" panose="02020603050405020304" pitchFamily="18" charset="0"/>
              </a:rPr>
              <a:t>9</a:t>
            </a:fld>
            <a:endParaRPr lang="es-CO" sz="1600">
              <a:solidFill>
                <a:schemeClr val="tx1"/>
              </a:solidFill>
              <a:latin typeface="Times New Roman" panose="02020603050405020304" pitchFamily="18" charset="0"/>
              <a:cs typeface="Times New Roman" panose="02020603050405020304" pitchFamily="18" charset="0"/>
            </a:endParaRPr>
          </a:p>
        </p:txBody>
      </p:sp>
      <p:cxnSp>
        <p:nvCxnSpPr>
          <p:cNvPr id="14" name="Conector recto 13">
            <a:extLst>
              <a:ext uri="{FF2B5EF4-FFF2-40B4-BE49-F238E27FC236}">
                <a16:creationId xmlns:a16="http://schemas.microsoft.com/office/drawing/2014/main" id="{DF91057D-B115-49F3-AAC3-E0B6034A0AEE}"/>
              </a:ext>
            </a:extLst>
          </p:cNvPr>
          <p:cNvCxnSpPr>
            <a:cxnSpLocks/>
          </p:cNvCxnSpPr>
          <p:nvPr/>
        </p:nvCxnSpPr>
        <p:spPr>
          <a:xfrm>
            <a:off x="0" y="684864"/>
            <a:ext cx="121920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ítulo 6">
            <a:extLst>
              <a:ext uri="{FF2B5EF4-FFF2-40B4-BE49-F238E27FC236}">
                <a16:creationId xmlns:a16="http://schemas.microsoft.com/office/drawing/2014/main" id="{F0FD339B-6B80-403E-AF8A-3F52156A4BD3}"/>
              </a:ext>
            </a:extLst>
          </p:cNvPr>
          <p:cNvSpPr>
            <a:spLocks noGrp="1"/>
          </p:cNvSpPr>
          <p:nvPr>
            <p:ph type="ctrTitle"/>
          </p:nvPr>
        </p:nvSpPr>
        <p:spPr>
          <a:xfrm>
            <a:off x="-33437" y="61921"/>
            <a:ext cx="4489323" cy="489302"/>
          </a:xfrm>
        </p:spPr>
        <p:txBody>
          <a:bodyPr>
            <a:normAutofit/>
          </a:bodyPr>
          <a:lstStyle/>
          <a:p>
            <a:r>
              <a:rPr lang="es-ES" sz="2400" b="1">
                <a:latin typeface="Times New Roman" panose="02020603050405020304" pitchFamily="18" charset="0"/>
                <a:cs typeface="Times New Roman" panose="02020603050405020304" pitchFamily="18" charset="0"/>
              </a:rPr>
              <a:t>EXPLORACIÓN DE DATOS</a:t>
            </a:r>
            <a:endParaRPr lang="es-CO" sz="2400" b="1">
              <a:latin typeface="Times New Roman" panose="02020603050405020304" pitchFamily="18" charset="0"/>
              <a:cs typeface="Times New Roman" panose="02020603050405020304" pitchFamily="18" charset="0"/>
            </a:endParaRPr>
          </a:p>
        </p:txBody>
      </p:sp>
      <p:pic>
        <p:nvPicPr>
          <p:cNvPr id="2" name="Imagen 4">
            <a:extLst>
              <a:ext uri="{FF2B5EF4-FFF2-40B4-BE49-F238E27FC236}">
                <a16:creationId xmlns:a16="http://schemas.microsoft.com/office/drawing/2014/main" id="{131EA6E1-9EC2-417B-C578-154135560C85}"/>
              </a:ext>
            </a:extLst>
          </p:cNvPr>
          <p:cNvPicPr>
            <a:picLocks noChangeAspect="1"/>
          </p:cNvPicPr>
          <p:nvPr/>
        </p:nvPicPr>
        <p:blipFill rotWithShape="1">
          <a:blip r:embed="rId2">
            <a:extLst>
              <a:ext uri="{28A0092B-C50C-407E-A947-70E740481C1C}">
                <a14:useLocalDpi xmlns:a14="http://schemas.microsoft.com/office/drawing/2010/main" val="0"/>
              </a:ext>
            </a:extLst>
          </a:blip>
          <a:srcRect r="53713"/>
          <a:stretch/>
        </p:blipFill>
        <p:spPr>
          <a:xfrm>
            <a:off x="10526485" y="0"/>
            <a:ext cx="1654629" cy="672381"/>
          </a:xfrm>
          <a:prstGeom prst="rect">
            <a:avLst/>
          </a:prstGeom>
        </p:spPr>
      </p:pic>
      <p:pic>
        <p:nvPicPr>
          <p:cNvPr id="5" name="Imagen 1" descr="Imagen que contiene Aplicación&#10;&#10;Descripción generada automáticamente">
            <a:extLst>
              <a:ext uri="{FF2B5EF4-FFF2-40B4-BE49-F238E27FC236}">
                <a16:creationId xmlns:a16="http://schemas.microsoft.com/office/drawing/2014/main" id="{3480B10E-3BD0-F1CB-C771-EFDED89662D6}"/>
              </a:ext>
            </a:extLst>
          </p:cNvPr>
          <p:cNvPicPr>
            <a:picLocks noChangeAspect="1"/>
          </p:cNvPicPr>
          <p:nvPr/>
        </p:nvPicPr>
        <p:blipFill>
          <a:blip r:embed="rId3"/>
          <a:stretch>
            <a:fillRect/>
          </a:stretch>
        </p:blipFill>
        <p:spPr>
          <a:xfrm>
            <a:off x="1175413" y="1458891"/>
            <a:ext cx="9853371" cy="4897459"/>
          </a:xfrm>
          <a:prstGeom prst="rect">
            <a:avLst/>
          </a:prstGeom>
        </p:spPr>
      </p:pic>
    </p:spTree>
    <p:extLst>
      <p:ext uri="{BB962C8B-B14F-4D97-AF65-F5344CB8AC3E}">
        <p14:creationId xmlns:p14="http://schemas.microsoft.com/office/powerpoint/2010/main" val="2893789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954</Words>
  <Application>Microsoft Office PowerPoint</Application>
  <PresentationFormat>Panorámica</PresentationFormat>
  <Paragraphs>274</Paragraphs>
  <Slides>20</Slides>
  <Notes>0</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20</vt:i4>
      </vt:variant>
    </vt:vector>
  </HeadingPairs>
  <TitlesOfParts>
    <vt:vector size="26" baseType="lpstr">
      <vt:lpstr>Aptos</vt:lpstr>
      <vt:lpstr>Aptos Display</vt:lpstr>
      <vt:lpstr>Arial</vt:lpstr>
      <vt:lpstr>Courier New</vt:lpstr>
      <vt:lpstr>Times New Roman</vt:lpstr>
      <vt:lpstr>Office Theme</vt:lpstr>
      <vt:lpstr>ANALÍTICA COMPUTACIONAL PARA LA TOMA DE DECISIONES  PROYECTO 1 - PRODUCTIVIDAD EN MANUFACTURA</vt:lpstr>
      <vt:lpstr>TABLA DE CONTENIDOS</vt:lpstr>
      <vt:lpstr>PREGUNTAS DE NEGOCIO Y PLAN DE ACCIÓN</vt:lpstr>
      <vt:lpstr>LIMPIEZA Y ALISTAMIENTO DE DATOS</vt:lpstr>
      <vt:lpstr>LIMPIEZA Y ALISTAMIENTO DE DATOS</vt:lpstr>
      <vt:lpstr>LIMPIEZA Y ALISTAMIENTO DE DATOS</vt:lpstr>
      <vt:lpstr>EXPLORACIÓN DE DATOS</vt:lpstr>
      <vt:lpstr>EXPLORACIÓN DE DATOS</vt:lpstr>
      <vt:lpstr>EXPLORACIÓN DE DATOS</vt:lpstr>
      <vt:lpstr>EXPLORACIÓN DE DATOS</vt:lpstr>
      <vt:lpstr>EXPLORACIÓN DE DATOS</vt:lpstr>
      <vt:lpstr>MODELAMIENTO</vt:lpstr>
      <vt:lpstr>MODELAMIENTO</vt:lpstr>
      <vt:lpstr>MODELAMIENTO</vt:lpstr>
      <vt:lpstr>MODELAMIENTO</vt:lpstr>
      <vt:lpstr>DISEÑO Y DESARROLLO DEL TABLERO</vt:lpstr>
      <vt:lpstr>DISEÑO Y DESARROLLO DEL TABLERO</vt:lpstr>
      <vt:lpstr>DISEÑO Y DESARROLLO DEL TABLERO</vt:lpstr>
      <vt:lpstr>DESPLIEGUE</vt:lpstr>
      <vt:lpstr>GRACIAS POR SU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Y CARACTERIZACIÓN DE UN MATERIAL COMPUESTO DE POLIPROPILENO RELLENO DE CASCARILLA DE CACAO MANUFACTURADO POR IMPRESIÓN 3D POR PELLETS</dc:title>
  <dc:creator>Juan Felipe Sinisterra Arias</dc:creator>
  <cp:lastModifiedBy>Ariel Santiago Tovar Rosero</cp:lastModifiedBy>
  <cp:revision>1</cp:revision>
  <dcterms:created xsi:type="dcterms:W3CDTF">2024-03-11T03:39:03Z</dcterms:created>
  <dcterms:modified xsi:type="dcterms:W3CDTF">2024-03-12T23:00:54Z</dcterms:modified>
</cp:coreProperties>
</file>